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8"/>
  </p:notesMasterIdLst>
  <p:sldIdLst>
    <p:sldId id="256" r:id="rId2"/>
    <p:sldId id="260" r:id="rId3"/>
    <p:sldId id="258" r:id="rId4"/>
    <p:sldId id="259" r:id="rId5"/>
    <p:sldId id="272" r:id="rId6"/>
    <p:sldId id="273" r:id="rId7"/>
    <p:sldId id="288" r:id="rId8"/>
    <p:sldId id="280" r:id="rId9"/>
    <p:sldId id="290" r:id="rId10"/>
    <p:sldId id="282" r:id="rId11"/>
    <p:sldId id="285" r:id="rId12"/>
    <p:sldId id="289" r:id="rId13"/>
    <p:sldId id="287" r:id="rId14"/>
    <p:sldId id="267" r:id="rId15"/>
    <p:sldId id="269" r:id="rId16"/>
    <p:sldId id="291" r:id="rId17"/>
  </p:sldIdLst>
  <p:sldSz cx="18288000" cy="10287000"/>
  <p:notesSz cx="6858000" cy="9144000"/>
  <p:embeddedFontLst>
    <p:embeddedFont>
      <p:font typeface="Bookman Old Style" panose="02050604050505020204" pitchFamily="18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DM Sans" pitchFamily="2" charset="0"/>
      <p:regular r:id="rId27"/>
      <p:bold r:id="rId28"/>
      <p:italic r:id="rId29"/>
      <p:boldItalic r:id="rId30"/>
    </p:embeddedFont>
    <p:embeddedFont>
      <p:font typeface="DM Sans Bold" charset="0"/>
      <p:regular r:id="rId31"/>
    </p:embeddedFont>
    <p:embeddedFont>
      <p:font typeface="Now Bold" panose="020B0604020202020204" charset="0"/>
      <p:regular r:id="rId32"/>
    </p:embeddedFont>
    <p:embeddedFont>
      <p:font typeface="Rockwell" panose="02060603020205020403" pitchFamily="18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22" autoAdjust="0"/>
  </p:normalViewPr>
  <p:slideViewPr>
    <p:cSldViewPr>
      <p:cViewPr varScale="1">
        <p:scale>
          <a:sx n="58" d="100"/>
          <a:sy n="58" d="100"/>
        </p:scale>
        <p:origin x="538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heme" Target="theme/them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B5946B-8237-4A81-84B6-9D9AA4532C54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6A35CD2-A784-4563-83A9-FF60421E09AB}">
      <dgm:prSet/>
      <dgm:spPr/>
      <dgm:t>
        <a:bodyPr/>
        <a:lstStyle/>
        <a:p>
          <a:r>
            <a:rPr lang="en-US" dirty="0"/>
            <a:t>New York City (NYC) has the highest percentage of pending orders among all cities in the United States.</a:t>
          </a:r>
        </a:p>
      </dgm:t>
    </dgm:pt>
    <dgm:pt modelId="{1890A00E-455C-4E5F-BF55-88E70ACFF5D4}" type="parTrans" cxnId="{C7F5B68D-FD51-4399-82E2-3240CED6A355}">
      <dgm:prSet/>
      <dgm:spPr/>
      <dgm:t>
        <a:bodyPr/>
        <a:lstStyle/>
        <a:p>
          <a:endParaRPr lang="en-US"/>
        </a:p>
      </dgm:t>
    </dgm:pt>
    <dgm:pt modelId="{14193A2A-6446-4323-80AC-6D5F2EE4B80B}" type="sibTrans" cxnId="{C7F5B68D-FD51-4399-82E2-3240CED6A355}">
      <dgm:prSet/>
      <dgm:spPr/>
      <dgm:t>
        <a:bodyPr/>
        <a:lstStyle/>
        <a:p>
          <a:endParaRPr lang="en-US"/>
        </a:p>
      </dgm:t>
    </dgm:pt>
    <dgm:pt modelId="{4BBCBD73-EF4F-4007-B5C1-FC150E07B423}">
      <dgm:prSet/>
      <dgm:spPr/>
      <dgm:t>
        <a:bodyPr/>
        <a:lstStyle/>
        <a:p>
          <a:r>
            <a:rPr lang="en-US" dirty="0"/>
            <a:t>In NYC, the "cleats" category has the most pending orders.</a:t>
          </a:r>
        </a:p>
      </dgm:t>
    </dgm:pt>
    <dgm:pt modelId="{331D6039-0649-4C61-BF75-7F2B7DB77409}" type="parTrans" cxnId="{5FF63265-1B6F-4BFE-90E8-9A2AE3CA64AF}">
      <dgm:prSet/>
      <dgm:spPr/>
      <dgm:t>
        <a:bodyPr/>
        <a:lstStyle/>
        <a:p>
          <a:endParaRPr lang="en-US"/>
        </a:p>
      </dgm:t>
    </dgm:pt>
    <dgm:pt modelId="{4640AA80-E475-4176-9309-929D4CBE49A0}" type="sibTrans" cxnId="{5FF63265-1B6F-4BFE-90E8-9A2AE3CA64AF}">
      <dgm:prSet/>
      <dgm:spPr/>
      <dgm:t>
        <a:bodyPr/>
        <a:lstStyle/>
        <a:p>
          <a:endParaRPr lang="en-US"/>
        </a:p>
      </dgm:t>
    </dgm:pt>
    <dgm:pt modelId="{1275CA6E-3B2F-4AE5-8C3A-8C2EAC79EE6B}">
      <dgm:prSet/>
      <dgm:spPr/>
      <dgm:t>
        <a:bodyPr/>
        <a:lstStyle/>
        <a:p>
          <a:r>
            <a:rPr lang="en-US"/>
            <a:t>Pending orders can impact customer satisfaction and revenue, so it's important to address them promptly and effectively.</a:t>
          </a:r>
        </a:p>
      </dgm:t>
    </dgm:pt>
    <dgm:pt modelId="{39A9AD5A-9B67-4961-8644-3D63DF21F12B}" type="parTrans" cxnId="{260F3C26-D641-4185-B596-AF3AF92757DE}">
      <dgm:prSet/>
      <dgm:spPr/>
      <dgm:t>
        <a:bodyPr/>
        <a:lstStyle/>
        <a:p>
          <a:endParaRPr lang="en-US"/>
        </a:p>
      </dgm:t>
    </dgm:pt>
    <dgm:pt modelId="{834ADF6A-7EC4-45BF-AD1C-448D64A6E599}" type="sibTrans" cxnId="{260F3C26-D641-4185-B596-AF3AF92757DE}">
      <dgm:prSet/>
      <dgm:spPr/>
      <dgm:t>
        <a:bodyPr/>
        <a:lstStyle/>
        <a:p>
          <a:endParaRPr lang="en-US"/>
        </a:p>
      </dgm:t>
    </dgm:pt>
    <dgm:pt modelId="{3E85565B-E367-4142-902E-6BEC5B5183DD}" type="pres">
      <dgm:prSet presAssocID="{C9B5946B-8237-4A81-84B6-9D9AA4532C54}" presName="outerComposite" presStyleCnt="0">
        <dgm:presLayoutVars>
          <dgm:chMax val="5"/>
          <dgm:dir/>
          <dgm:resizeHandles val="exact"/>
        </dgm:presLayoutVars>
      </dgm:prSet>
      <dgm:spPr/>
    </dgm:pt>
    <dgm:pt modelId="{91BBCF50-322C-E741-BA07-189B505FBD9C}" type="pres">
      <dgm:prSet presAssocID="{C9B5946B-8237-4A81-84B6-9D9AA4532C54}" presName="dummyMaxCanvas" presStyleCnt="0">
        <dgm:presLayoutVars/>
      </dgm:prSet>
      <dgm:spPr/>
    </dgm:pt>
    <dgm:pt modelId="{EB79201A-0E08-AE45-91F5-D51DAE371989}" type="pres">
      <dgm:prSet presAssocID="{C9B5946B-8237-4A81-84B6-9D9AA4532C54}" presName="ThreeNodes_1" presStyleLbl="node1" presStyleIdx="0" presStyleCnt="3">
        <dgm:presLayoutVars>
          <dgm:bulletEnabled val="1"/>
        </dgm:presLayoutVars>
      </dgm:prSet>
      <dgm:spPr/>
    </dgm:pt>
    <dgm:pt modelId="{86D96FEA-1883-604B-A130-BC31DBA24EA9}" type="pres">
      <dgm:prSet presAssocID="{C9B5946B-8237-4A81-84B6-9D9AA4532C54}" presName="ThreeNodes_2" presStyleLbl="node1" presStyleIdx="1" presStyleCnt="3" custLinFactNeighborY="925">
        <dgm:presLayoutVars>
          <dgm:bulletEnabled val="1"/>
        </dgm:presLayoutVars>
      </dgm:prSet>
      <dgm:spPr/>
    </dgm:pt>
    <dgm:pt modelId="{16406057-1B26-2446-88BB-3D02F5BEA4DF}" type="pres">
      <dgm:prSet presAssocID="{C9B5946B-8237-4A81-84B6-9D9AA4532C54}" presName="ThreeNodes_3" presStyleLbl="node1" presStyleIdx="2" presStyleCnt="3">
        <dgm:presLayoutVars>
          <dgm:bulletEnabled val="1"/>
        </dgm:presLayoutVars>
      </dgm:prSet>
      <dgm:spPr/>
    </dgm:pt>
    <dgm:pt modelId="{E33AD7EF-F5C9-F445-8873-0D01D391ABB1}" type="pres">
      <dgm:prSet presAssocID="{C9B5946B-8237-4A81-84B6-9D9AA4532C54}" presName="ThreeConn_1-2" presStyleLbl="fgAccFollowNode1" presStyleIdx="0" presStyleCnt="2">
        <dgm:presLayoutVars>
          <dgm:bulletEnabled val="1"/>
        </dgm:presLayoutVars>
      </dgm:prSet>
      <dgm:spPr/>
    </dgm:pt>
    <dgm:pt modelId="{84B0A27D-2E59-614F-BFA5-2E2780B6467D}" type="pres">
      <dgm:prSet presAssocID="{C9B5946B-8237-4A81-84B6-9D9AA4532C54}" presName="ThreeConn_2-3" presStyleLbl="fgAccFollowNode1" presStyleIdx="1" presStyleCnt="2">
        <dgm:presLayoutVars>
          <dgm:bulletEnabled val="1"/>
        </dgm:presLayoutVars>
      </dgm:prSet>
      <dgm:spPr/>
    </dgm:pt>
    <dgm:pt modelId="{E729D6F8-8C1B-A141-823F-EB58F84214C6}" type="pres">
      <dgm:prSet presAssocID="{C9B5946B-8237-4A81-84B6-9D9AA4532C54}" presName="ThreeNodes_1_text" presStyleLbl="node1" presStyleIdx="2" presStyleCnt="3">
        <dgm:presLayoutVars>
          <dgm:bulletEnabled val="1"/>
        </dgm:presLayoutVars>
      </dgm:prSet>
      <dgm:spPr/>
    </dgm:pt>
    <dgm:pt modelId="{7A0D667B-C5EA-164D-B085-DA9B0EA1F9C1}" type="pres">
      <dgm:prSet presAssocID="{C9B5946B-8237-4A81-84B6-9D9AA4532C54}" presName="ThreeNodes_2_text" presStyleLbl="node1" presStyleIdx="2" presStyleCnt="3">
        <dgm:presLayoutVars>
          <dgm:bulletEnabled val="1"/>
        </dgm:presLayoutVars>
      </dgm:prSet>
      <dgm:spPr/>
    </dgm:pt>
    <dgm:pt modelId="{E22AB62A-39AD-7147-B7B6-D40FF69CA4F9}" type="pres">
      <dgm:prSet presAssocID="{C9B5946B-8237-4A81-84B6-9D9AA4532C54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4289B60C-7D61-EE44-A1FC-501A6A19C738}" type="presOf" srcId="{1275CA6E-3B2F-4AE5-8C3A-8C2EAC79EE6B}" destId="{E22AB62A-39AD-7147-B7B6-D40FF69CA4F9}" srcOrd="1" destOrd="0" presId="urn:microsoft.com/office/officeart/2005/8/layout/vProcess5"/>
    <dgm:cxn modelId="{6F4D0F26-DF3A-7542-9155-BD0A79A0CCF1}" type="presOf" srcId="{1275CA6E-3B2F-4AE5-8C3A-8C2EAC79EE6B}" destId="{16406057-1B26-2446-88BB-3D02F5BEA4DF}" srcOrd="0" destOrd="0" presId="urn:microsoft.com/office/officeart/2005/8/layout/vProcess5"/>
    <dgm:cxn modelId="{260F3C26-D641-4185-B596-AF3AF92757DE}" srcId="{C9B5946B-8237-4A81-84B6-9D9AA4532C54}" destId="{1275CA6E-3B2F-4AE5-8C3A-8C2EAC79EE6B}" srcOrd="2" destOrd="0" parTransId="{39A9AD5A-9B67-4961-8644-3D63DF21F12B}" sibTransId="{834ADF6A-7EC4-45BF-AD1C-448D64A6E599}"/>
    <dgm:cxn modelId="{834CB726-B8B0-5743-A8FD-3F0623E2B84C}" type="presOf" srcId="{4640AA80-E475-4176-9309-929D4CBE49A0}" destId="{84B0A27D-2E59-614F-BFA5-2E2780B6467D}" srcOrd="0" destOrd="0" presId="urn:microsoft.com/office/officeart/2005/8/layout/vProcess5"/>
    <dgm:cxn modelId="{D440E52F-0E58-644A-AA02-9FEA063E8620}" type="presOf" srcId="{C6A35CD2-A784-4563-83A9-FF60421E09AB}" destId="{EB79201A-0E08-AE45-91F5-D51DAE371989}" srcOrd="0" destOrd="0" presId="urn:microsoft.com/office/officeart/2005/8/layout/vProcess5"/>
    <dgm:cxn modelId="{9F1EDC32-EAB7-FA40-A24C-142EC3F91106}" type="presOf" srcId="{C9B5946B-8237-4A81-84B6-9D9AA4532C54}" destId="{3E85565B-E367-4142-902E-6BEC5B5183DD}" srcOrd="0" destOrd="0" presId="urn:microsoft.com/office/officeart/2005/8/layout/vProcess5"/>
    <dgm:cxn modelId="{5FF63265-1B6F-4BFE-90E8-9A2AE3CA64AF}" srcId="{C9B5946B-8237-4A81-84B6-9D9AA4532C54}" destId="{4BBCBD73-EF4F-4007-B5C1-FC150E07B423}" srcOrd="1" destOrd="0" parTransId="{331D6039-0649-4C61-BF75-7F2B7DB77409}" sibTransId="{4640AA80-E475-4176-9309-929D4CBE49A0}"/>
    <dgm:cxn modelId="{B4B9165A-279A-6744-88AE-C2DE4312F03C}" type="presOf" srcId="{4BBCBD73-EF4F-4007-B5C1-FC150E07B423}" destId="{7A0D667B-C5EA-164D-B085-DA9B0EA1F9C1}" srcOrd="1" destOrd="0" presId="urn:microsoft.com/office/officeart/2005/8/layout/vProcess5"/>
    <dgm:cxn modelId="{C7F5B68D-FD51-4399-82E2-3240CED6A355}" srcId="{C9B5946B-8237-4A81-84B6-9D9AA4532C54}" destId="{C6A35CD2-A784-4563-83A9-FF60421E09AB}" srcOrd="0" destOrd="0" parTransId="{1890A00E-455C-4E5F-BF55-88E70ACFF5D4}" sibTransId="{14193A2A-6446-4323-80AC-6D5F2EE4B80B}"/>
    <dgm:cxn modelId="{83CF4B94-CBAB-B946-8217-3F6B0C45D02D}" type="presOf" srcId="{C6A35CD2-A784-4563-83A9-FF60421E09AB}" destId="{E729D6F8-8C1B-A141-823F-EB58F84214C6}" srcOrd="1" destOrd="0" presId="urn:microsoft.com/office/officeart/2005/8/layout/vProcess5"/>
    <dgm:cxn modelId="{7C9B1AD2-B54F-8447-ADC7-E84015B6C1FF}" type="presOf" srcId="{14193A2A-6446-4323-80AC-6D5F2EE4B80B}" destId="{E33AD7EF-F5C9-F445-8873-0D01D391ABB1}" srcOrd="0" destOrd="0" presId="urn:microsoft.com/office/officeart/2005/8/layout/vProcess5"/>
    <dgm:cxn modelId="{29EAFADA-D9EF-0D47-9C76-5EA39045AD15}" type="presOf" srcId="{4BBCBD73-EF4F-4007-B5C1-FC150E07B423}" destId="{86D96FEA-1883-604B-A130-BC31DBA24EA9}" srcOrd="0" destOrd="0" presId="urn:microsoft.com/office/officeart/2005/8/layout/vProcess5"/>
    <dgm:cxn modelId="{4138A865-FBF4-B242-A1DA-C7844BBCE709}" type="presParOf" srcId="{3E85565B-E367-4142-902E-6BEC5B5183DD}" destId="{91BBCF50-322C-E741-BA07-189B505FBD9C}" srcOrd="0" destOrd="0" presId="urn:microsoft.com/office/officeart/2005/8/layout/vProcess5"/>
    <dgm:cxn modelId="{4E58563A-59B8-B04C-80AC-B7128E362E3B}" type="presParOf" srcId="{3E85565B-E367-4142-902E-6BEC5B5183DD}" destId="{EB79201A-0E08-AE45-91F5-D51DAE371989}" srcOrd="1" destOrd="0" presId="urn:microsoft.com/office/officeart/2005/8/layout/vProcess5"/>
    <dgm:cxn modelId="{5F1A1795-E930-B744-8361-4DE4D7720609}" type="presParOf" srcId="{3E85565B-E367-4142-902E-6BEC5B5183DD}" destId="{86D96FEA-1883-604B-A130-BC31DBA24EA9}" srcOrd="2" destOrd="0" presId="urn:microsoft.com/office/officeart/2005/8/layout/vProcess5"/>
    <dgm:cxn modelId="{4AD71E84-9F5C-8449-9F34-F060197CB124}" type="presParOf" srcId="{3E85565B-E367-4142-902E-6BEC5B5183DD}" destId="{16406057-1B26-2446-88BB-3D02F5BEA4DF}" srcOrd="3" destOrd="0" presId="urn:microsoft.com/office/officeart/2005/8/layout/vProcess5"/>
    <dgm:cxn modelId="{591E6176-96A1-D54B-86C1-B3FB48B85EBD}" type="presParOf" srcId="{3E85565B-E367-4142-902E-6BEC5B5183DD}" destId="{E33AD7EF-F5C9-F445-8873-0D01D391ABB1}" srcOrd="4" destOrd="0" presId="urn:microsoft.com/office/officeart/2005/8/layout/vProcess5"/>
    <dgm:cxn modelId="{17D12A02-DFFF-A947-81E7-7B6DC20F4F44}" type="presParOf" srcId="{3E85565B-E367-4142-902E-6BEC5B5183DD}" destId="{84B0A27D-2E59-614F-BFA5-2E2780B6467D}" srcOrd="5" destOrd="0" presId="urn:microsoft.com/office/officeart/2005/8/layout/vProcess5"/>
    <dgm:cxn modelId="{3E73134A-97B3-B941-AD5C-8DB392A0FF61}" type="presParOf" srcId="{3E85565B-E367-4142-902E-6BEC5B5183DD}" destId="{E729D6F8-8C1B-A141-823F-EB58F84214C6}" srcOrd="6" destOrd="0" presId="urn:microsoft.com/office/officeart/2005/8/layout/vProcess5"/>
    <dgm:cxn modelId="{45018079-1742-EA4C-93A7-3BF3658C6FEC}" type="presParOf" srcId="{3E85565B-E367-4142-902E-6BEC5B5183DD}" destId="{7A0D667B-C5EA-164D-B085-DA9B0EA1F9C1}" srcOrd="7" destOrd="0" presId="urn:microsoft.com/office/officeart/2005/8/layout/vProcess5"/>
    <dgm:cxn modelId="{F2192D82-CC08-5043-8E77-2812CEBBA4AD}" type="presParOf" srcId="{3E85565B-E367-4142-902E-6BEC5B5183DD}" destId="{E22AB62A-39AD-7147-B7B6-D40FF69CA4F9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79201A-0E08-AE45-91F5-D51DAE371989}">
      <dsp:nvSpPr>
        <dsp:cNvPr id="0" name=""/>
        <dsp:cNvSpPr/>
      </dsp:nvSpPr>
      <dsp:spPr>
        <a:xfrm>
          <a:off x="0" y="0"/>
          <a:ext cx="7443131" cy="13606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New York City (NYC) has the highest percentage of pending orders among all cities in the United States.</a:t>
          </a:r>
        </a:p>
      </dsp:txBody>
      <dsp:txXfrm>
        <a:off x="39853" y="39853"/>
        <a:ext cx="5974865" cy="1280959"/>
      </dsp:txXfrm>
    </dsp:sp>
    <dsp:sp modelId="{86D96FEA-1883-604B-A130-BC31DBA24EA9}">
      <dsp:nvSpPr>
        <dsp:cNvPr id="0" name=""/>
        <dsp:cNvSpPr/>
      </dsp:nvSpPr>
      <dsp:spPr>
        <a:xfrm>
          <a:off x="656746" y="1600029"/>
          <a:ext cx="7443131" cy="13606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In NYC, the "cleats" category has the most pending orders.</a:t>
          </a:r>
        </a:p>
      </dsp:txBody>
      <dsp:txXfrm>
        <a:off x="696599" y="1639882"/>
        <a:ext cx="5822245" cy="1280959"/>
      </dsp:txXfrm>
    </dsp:sp>
    <dsp:sp modelId="{16406057-1B26-2446-88BB-3D02F5BEA4DF}">
      <dsp:nvSpPr>
        <dsp:cNvPr id="0" name=""/>
        <dsp:cNvSpPr/>
      </dsp:nvSpPr>
      <dsp:spPr>
        <a:xfrm>
          <a:off x="1313493" y="3174887"/>
          <a:ext cx="7443131" cy="13606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Pending orders can impact customer satisfaction and revenue, so it's important to address them promptly and effectively.</a:t>
          </a:r>
        </a:p>
      </dsp:txBody>
      <dsp:txXfrm>
        <a:off x="1353346" y="3214740"/>
        <a:ext cx="5822245" cy="1280959"/>
      </dsp:txXfrm>
    </dsp:sp>
    <dsp:sp modelId="{E33AD7EF-F5C9-F445-8873-0D01D391ABB1}">
      <dsp:nvSpPr>
        <dsp:cNvPr id="0" name=""/>
        <dsp:cNvSpPr/>
      </dsp:nvSpPr>
      <dsp:spPr>
        <a:xfrm>
          <a:off x="6558698" y="1031838"/>
          <a:ext cx="884432" cy="88443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6757695" y="1031838"/>
        <a:ext cx="486438" cy="665535"/>
      </dsp:txXfrm>
    </dsp:sp>
    <dsp:sp modelId="{84B0A27D-2E59-614F-BFA5-2E2780B6467D}">
      <dsp:nvSpPr>
        <dsp:cNvPr id="0" name=""/>
        <dsp:cNvSpPr/>
      </dsp:nvSpPr>
      <dsp:spPr>
        <a:xfrm>
          <a:off x="7215445" y="2610210"/>
          <a:ext cx="884432" cy="88443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414442" y="2610210"/>
        <a:ext cx="486438" cy="6655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jpe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6DD5A-602A-44BD-A272-3A61ACA981B4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29D3A-A380-4BF6-B490-2F8674ADD4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061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2904" y="1683545"/>
            <a:ext cx="13502193" cy="3581400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2904" y="5403057"/>
            <a:ext cx="13502193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68F7A-CD41-4651-88ED-CD1C5B06624A}" type="datetime1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565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709" y="6434059"/>
            <a:ext cx="15551346" cy="1229033"/>
          </a:xfrm>
        </p:spPr>
        <p:txBody>
          <a:bodyPr anchor="b">
            <a:normAutofit/>
          </a:bodyPr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0709" y="931982"/>
            <a:ext cx="15551346" cy="5069603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3" y="7663092"/>
            <a:ext cx="15548997" cy="1023708"/>
          </a:xfrm>
        </p:spPr>
        <p:txBody>
          <a:bodyPr>
            <a:normAutofit/>
          </a:bodyPr>
          <a:lstStyle>
            <a:lvl1pPr marL="0" indent="0" algn="ctr">
              <a:buNone/>
              <a:defRPr sz="27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0BC59-929B-4C7D-88C5-BDACECCA5F29}" type="datetime1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53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3" y="914401"/>
            <a:ext cx="15530643" cy="5137289"/>
          </a:xfrm>
        </p:spPr>
        <p:txBody>
          <a:bodyPr anchor="ctr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3" y="6307230"/>
            <a:ext cx="15530642" cy="2388279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E49C1-E701-465C-93FE-15BA8F61F15F}" type="datetime1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5545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18" y="914400"/>
            <a:ext cx="13954128" cy="4489356"/>
          </a:xfrm>
        </p:spPr>
        <p:txBody>
          <a:bodyPr anchor="ctr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580967" y="5415048"/>
            <a:ext cx="13128449" cy="640218"/>
          </a:xfrm>
        </p:spPr>
        <p:txBody>
          <a:bodyPr anchor="t">
            <a:normAutofit/>
          </a:bodyPr>
          <a:lstStyle>
            <a:lvl1pPr marL="0" indent="0" algn="r">
              <a:buNone/>
              <a:defRPr sz="21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1" y="6307232"/>
            <a:ext cx="15530643" cy="237957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FCF-2369-4FD4-B7FC-A0178C298146}" type="datetime1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254918" y="1102862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986934" y="4458140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4999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710" y="3190414"/>
            <a:ext cx="15532991" cy="3767753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2" y="6975834"/>
            <a:ext cx="15530645" cy="1710966"/>
          </a:xfrm>
        </p:spPr>
        <p:txBody>
          <a:bodyPr anchor="t"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70C2A-9F70-4F30-AB99-E704A14B06F9}" type="datetime1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2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370691" y="914401"/>
            <a:ext cx="15530643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70691" y="3132479"/>
            <a:ext cx="4948434" cy="123495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70691" y="4367436"/>
            <a:ext cx="4948434" cy="4319364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7317" y="3132480"/>
            <a:ext cx="4947837" cy="123495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6667318" y="4367436"/>
            <a:ext cx="4949732" cy="4319364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59948" y="3132480"/>
            <a:ext cx="4936817" cy="123495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11964520" y="4367436"/>
            <a:ext cx="4936817" cy="4319364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C0717-555E-4AE0-BE6E-0C39A671F4CE}" type="datetime1">
              <a:rPr lang="en-US" smtClean="0"/>
              <a:t>11/29/2023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047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370693" y="914401"/>
            <a:ext cx="15530643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70693" y="6293849"/>
            <a:ext cx="4948433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0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638030" y="3448481"/>
            <a:ext cx="4410075" cy="2286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70693" y="7158242"/>
            <a:ext cx="4948433" cy="1528557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4052" y="6293849"/>
            <a:ext cx="4948475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0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6853495" y="3448481"/>
            <a:ext cx="4395788" cy="2286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6662022" y="7158240"/>
            <a:ext cx="4950504" cy="1528557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60135" y="6293849"/>
            <a:ext cx="4934850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0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2229205" y="3448481"/>
            <a:ext cx="4398170" cy="2286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11959947" y="7158242"/>
            <a:ext cx="4941387" cy="1528556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15098-03E9-463E-9BB7-420D4BF523B2}" type="datetime1">
              <a:rPr lang="en-US" smtClean="0"/>
              <a:t>11/29/2023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616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FFDB1-F33F-483F-B7C6-E2330B8F9644}" type="datetime1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718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14399"/>
            <a:ext cx="3813986" cy="7772402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0692" y="914399"/>
            <a:ext cx="11488058" cy="77724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1064B-EE12-4CCE-86C8-D1390A7DBFFD}" type="datetime1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640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85B05-6EAE-4E54-AFC5-5E02FBAD5322}" type="datetime1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404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3866" y="985840"/>
            <a:ext cx="14600268" cy="4279106"/>
          </a:xfrm>
        </p:spPr>
        <p:txBody>
          <a:bodyPr anchor="b">
            <a:normAutofit/>
          </a:bodyPr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43866" y="5403058"/>
            <a:ext cx="14600268" cy="2250281"/>
          </a:xfrm>
        </p:spPr>
        <p:txBody>
          <a:bodyPr/>
          <a:lstStyle>
            <a:lvl1pPr marL="0" indent="0" algn="ctr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B690D-7B69-406C-95E5-B9427028315C}" type="datetime1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69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3" y="914401"/>
            <a:ext cx="15530642" cy="198948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0693" y="3132479"/>
            <a:ext cx="7659006" cy="55543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60105" y="3132479"/>
            <a:ext cx="7641231" cy="55543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BFA4-F0D5-4ACF-92AD-F9F4AE70A697}" type="datetime1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187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3" y="914401"/>
            <a:ext cx="15530642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707" y="3132480"/>
            <a:ext cx="7318799" cy="1235868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0693" y="4368348"/>
            <a:ext cx="7660812" cy="4318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603005" y="3132480"/>
            <a:ext cx="7298331" cy="1235868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4368348"/>
            <a:ext cx="7643036" cy="4318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6FF3-73E4-4E11-B3AB-E613C7413A27}" type="datetime1">
              <a:rPr lang="en-US" smtClean="0"/>
              <a:t>11/29/2023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96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CF75-49F8-4B40-80A1-980C14F6F3DD}" type="datetime1">
              <a:rPr lang="en-US" smtClean="0"/>
              <a:t>11/29/2023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466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A2EB-3D71-40B7-8AB4-0B39AA0C01B8}" type="datetime1">
              <a:rPr lang="en-US" smtClean="0"/>
              <a:t>11/29/2023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565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843" y="914400"/>
            <a:ext cx="5898356" cy="3543300"/>
          </a:xfrm>
        </p:spPr>
        <p:txBody>
          <a:bodyPr anchor="b">
            <a:normAutofit/>
          </a:bodyPr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7096" y="914400"/>
            <a:ext cx="9284238" cy="77724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5843" y="4457700"/>
            <a:ext cx="5898356" cy="4229099"/>
          </a:xfrm>
        </p:spPr>
        <p:txBody>
          <a:bodyPr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5AA06-1217-4D4A-A140-76B6F3BD3A1C}" type="datetime1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095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841" y="914400"/>
            <a:ext cx="8894660" cy="354330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137206" y="1138322"/>
            <a:ext cx="4883034" cy="7324557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1" y="4457700"/>
            <a:ext cx="8902425" cy="4229100"/>
          </a:xfrm>
        </p:spPr>
        <p:txBody>
          <a:bodyPr>
            <a:normAutofit/>
          </a:bodyPr>
          <a:lstStyle>
            <a:lvl1pPr marL="0" indent="0" algn="ctr">
              <a:buNone/>
              <a:defRPr sz="27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5FCB-5F01-46B3-811E-9F8843D833B0}" type="datetime1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182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0693" y="914401"/>
            <a:ext cx="15530642" cy="19894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693" y="3144096"/>
            <a:ext cx="15530643" cy="55427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518104" y="8824913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D2B8D-DEDD-482B-829A-99C06A0C7347}" type="datetime1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0692" y="8824913"/>
            <a:ext cx="1000929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1017" y="8824913"/>
            <a:ext cx="113031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284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ctr" defTabSz="1371600" rtl="0" eaLnBrk="1" latinLnBrk="0" hangingPunct="1">
        <a:lnSpc>
          <a:spcPct val="90000"/>
        </a:lnSpc>
        <a:spcBef>
          <a:spcPct val="0"/>
        </a:spcBef>
        <a:buNone/>
        <a:defRPr sz="51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120000"/>
        </a:lnSpc>
        <a:spcBef>
          <a:spcPts val="150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1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472" cy="508135"/>
            </a:xfrm>
            <a:custGeom>
              <a:avLst/>
              <a:gdLst/>
              <a:ahLst/>
              <a:cxnLst/>
              <a:rect l="l" t="t" r="r" b="b"/>
              <a:pathLst>
                <a:path w="3149472" h="508135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208957" y="-101114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1357798" y="3597489"/>
            <a:ext cx="10959085" cy="1739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68"/>
              </a:lnSpc>
            </a:pPr>
            <a:r>
              <a:rPr lang="en-US" sz="11306">
                <a:solidFill>
                  <a:srgbClr val="FFFBFB"/>
                </a:solidFill>
                <a:latin typeface="Now Bold"/>
              </a:rPr>
              <a:t>SUPPLY CHAIN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7798" y="5327661"/>
            <a:ext cx="9659937" cy="1730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68"/>
              </a:lnSpc>
            </a:pPr>
            <a:r>
              <a:rPr lang="en-US" sz="11306">
                <a:solidFill>
                  <a:srgbClr val="56AEFF"/>
                </a:solidFill>
                <a:latin typeface="Now Bold"/>
              </a:rPr>
              <a:t>ANALYTICS</a:t>
            </a:r>
          </a:p>
        </p:txBody>
      </p:sp>
      <p:sp>
        <p:nvSpPr>
          <p:cNvPr id="11" name="TextBox 22">
            <a:extLst>
              <a:ext uri="{FF2B5EF4-FFF2-40B4-BE49-F238E27FC236}">
                <a16:creationId xmlns:a16="http://schemas.microsoft.com/office/drawing/2014/main" id="{0DE979A7-5740-6962-9434-598C1892BD77}"/>
              </a:ext>
            </a:extLst>
          </p:cNvPr>
          <p:cNvSpPr txBox="1"/>
          <p:nvPr/>
        </p:nvSpPr>
        <p:spPr>
          <a:xfrm>
            <a:off x="11658600" y="7636837"/>
            <a:ext cx="6345242" cy="1987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u="sng" strike="noStrike" dirty="0">
                <a:solidFill>
                  <a:srgbClr val="FFFFFF"/>
                </a:solidFill>
                <a:latin typeface="DM Sans"/>
              </a:rPr>
              <a:t>Group 10</a:t>
            </a:r>
          </a:p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endParaRPr lang="en-US" sz="1915" u="none" strike="noStrike" dirty="0">
              <a:solidFill>
                <a:srgbClr val="FFFFFF"/>
              </a:solidFill>
              <a:latin typeface="DM Sans"/>
            </a:endParaRPr>
          </a:p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</a:rPr>
              <a:t>	- </a:t>
            </a:r>
            <a:r>
              <a:rPr lang="en-US" sz="1915" dirty="0">
                <a:solidFill>
                  <a:srgbClr val="FFFFFF"/>
                </a:solidFill>
                <a:latin typeface="DM Sans"/>
              </a:rPr>
              <a:t>Y</a:t>
            </a:r>
            <a:r>
              <a:rPr lang="en-US" sz="1915" u="none" strike="noStrike" dirty="0">
                <a:solidFill>
                  <a:srgbClr val="FFFFFF"/>
                </a:solidFill>
                <a:latin typeface="DM Sans"/>
              </a:rPr>
              <a:t>ash Deshpande</a:t>
            </a:r>
          </a:p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dirty="0">
                <a:solidFill>
                  <a:srgbClr val="FFFFFF"/>
                </a:solidFill>
                <a:latin typeface="DM Sans"/>
              </a:rPr>
              <a:t>	- Siddhant </a:t>
            </a:r>
            <a:r>
              <a:rPr lang="en-US" sz="1915" dirty="0" err="1">
                <a:solidFill>
                  <a:srgbClr val="FFFFFF"/>
                </a:solidFill>
                <a:latin typeface="DM Sans"/>
              </a:rPr>
              <a:t>Dhatrak</a:t>
            </a:r>
            <a:endParaRPr lang="en-US" sz="1915" dirty="0">
              <a:solidFill>
                <a:srgbClr val="FFFFFF"/>
              </a:solidFill>
              <a:latin typeface="DM Sans"/>
            </a:endParaRPr>
          </a:p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</a:rPr>
              <a:t>	- Anuj </a:t>
            </a:r>
            <a:r>
              <a:rPr lang="en-US" sz="1915" u="none" strike="noStrike" dirty="0" err="1">
                <a:solidFill>
                  <a:srgbClr val="FFFFFF"/>
                </a:solidFill>
                <a:latin typeface="DM Sans"/>
              </a:rPr>
              <a:t>Gopanwar</a:t>
            </a:r>
            <a:endParaRPr lang="en-US" sz="1915" u="none" strike="noStrike" dirty="0">
              <a:solidFill>
                <a:srgbClr val="FFFFFF"/>
              </a:solidFill>
              <a:latin typeface="DM Sans"/>
            </a:endParaRPr>
          </a:p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dirty="0">
                <a:solidFill>
                  <a:srgbClr val="FFFFFF"/>
                </a:solidFill>
                <a:latin typeface="DM Sans"/>
              </a:rPr>
              <a:t>	- Sacchit Shah</a:t>
            </a:r>
            <a:endParaRPr lang="en-US" sz="1915" u="none" strike="noStrike" dirty="0">
              <a:solidFill>
                <a:srgbClr val="FFFFFF"/>
              </a:solidFill>
              <a:latin typeface="DM San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7000E-8A18-7AE1-B177-08933F678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3C8793-876A-3D52-BEB7-ACAE9A70E751}"/>
              </a:ext>
            </a:extLst>
          </p:cNvPr>
          <p:cNvSpPr txBox="1"/>
          <p:nvPr/>
        </p:nvSpPr>
        <p:spPr>
          <a:xfrm>
            <a:off x="882327" y="2130321"/>
            <a:ext cx="7919112" cy="1692102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 fontScale="8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900"/>
              </a:spcAft>
            </a:pPr>
            <a:r>
              <a:rPr lang="en-US" sz="6900" b="1" dirty="0">
                <a:latin typeface="Now Bold" panose="020B0604020202020204" charset="0"/>
                <a:ea typeface="+mj-ea"/>
                <a:cs typeface="+mj-cs"/>
              </a:rPr>
              <a:t>FRAUD ORDER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900"/>
              </a:spcAft>
            </a:pPr>
            <a:r>
              <a:rPr lang="en-US" sz="6900" b="1" dirty="0">
                <a:latin typeface="Now Bold" panose="020B0604020202020204" charset="0"/>
                <a:ea typeface="+mj-ea"/>
                <a:cs typeface="+mj-cs"/>
              </a:rPr>
              <a:t>ANALYSIS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900"/>
              </a:spcAft>
            </a:pPr>
            <a:endParaRPr lang="en-US" sz="6000" b="1" dirty="0">
              <a:latin typeface="Now Bold" panose="020B0604020202020204" charset="0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900"/>
              </a:spcAft>
            </a:pPr>
            <a:endParaRPr lang="en-US" sz="6000" b="1" dirty="0">
              <a:latin typeface="Now Bold" panose="020B060402020202020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AEBCFB-F391-D34A-2F44-1F0B671E6C5D}"/>
              </a:ext>
            </a:extLst>
          </p:cNvPr>
          <p:cNvSpPr txBox="1"/>
          <p:nvPr/>
        </p:nvSpPr>
        <p:spPr>
          <a:xfrm>
            <a:off x="609600" y="5248689"/>
            <a:ext cx="7917099" cy="4149317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/>
          <a:p>
            <a:pPr marL="428625" indent="-342900">
              <a:lnSpc>
                <a:spcPct val="15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Most fraud cases occur in the USA</a:t>
            </a:r>
          </a:p>
          <a:p>
            <a:pPr marL="428625" indent="-342900">
              <a:lnSpc>
                <a:spcPct val="15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Category wise frauds happen in cleats followed by men’s footwear  and women’s apparel</a:t>
            </a:r>
          </a:p>
          <a:p>
            <a:pPr indent="-342900">
              <a:lnSpc>
                <a:spcPct val="15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DM Sans" pitchFamily="2" charset="0"/>
            </a:endParaRPr>
          </a:p>
          <a:p>
            <a:pPr indent="-342900">
              <a:lnSpc>
                <a:spcPct val="15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DM Sans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06788A-3510-9A5B-751C-23C5F7FDF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1066" y="190500"/>
            <a:ext cx="10001250" cy="4800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F066BD-874F-485D-C042-4566EAF7D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200" y="5143500"/>
            <a:ext cx="6217313" cy="472515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64C4E6-D83E-3F23-6160-EF71C0E39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10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662790-452E-3F57-6638-42DB50E28FA8}"/>
              </a:ext>
            </a:extLst>
          </p:cNvPr>
          <p:cNvSpPr txBox="1"/>
          <p:nvPr/>
        </p:nvSpPr>
        <p:spPr>
          <a:xfrm>
            <a:off x="927636" y="880233"/>
            <a:ext cx="7099110" cy="2468880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900"/>
              </a:spcAft>
            </a:pPr>
            <a:r>
              <a:rPr lang="en-US" sz="6000" b="1" dirty="0">
                <a:latin typeface="Now Bold" panose="020B0604020202020204" charset="0"/>
                <a:ea typeface="+mj-ea"/>
                <a:cs typeface="+mj-cs"/>
              </a:rPr>
              <a:t>ORDER DELIVERY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ABF15B-1A05-48E4-D9E4-969B2CF511E6}"/>
              </a:ext>
            </a:extLst>
          </p:cNvPr>
          <p:cNvSpPr txBox="1"/>
          <p:nvPr/>
        </p:nvSpPr>
        <p:spPr>
          <a:xfrm>
            <a:off x="9144000" y="899075"/>
            <a:ext cx="9003954" cy="2468880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/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Researched on Delivery status in different regions </a:t>
            </a:r>
          </a:p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DM Sans" pitchFamily="2" charset="0"/>
            </a:endParaRPr>
          </a:p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Late delivery is causing disruption in supply chain of the company for around 98.977K orders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FC16A1-8949-4D7D-D5FE-199A2322F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985" y="3818819"/>
            <a:ext cx="15956619" cy="62793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44899C-2054-09F1-3888-6CCA75781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825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662790-452E-3F57-6638-42DB50E28FA8}"/>
              </a:ext>
            </a:extLst>
          </p:cNvPr>
          <p:cNvSpPr txBox="1"/>
          <p:nvPr/>
        </p:nvSpPr>
        <p:spPr>
          <a:xfrm>
            <a:off x="927636" y="880233"/>
            <a:ext cx="7099110" cy="2468880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900"/>
              </a:spcAft>
            </a:pPr>
            <a:r>
              <a:rPr lang="en-US" sz="6000" b="1" dirty="0">
                <a:latin typeface="Now Bold" panose="020B0604020202020204" charset="0"/>
                <a:ea typeface="+mj-ea"/>
                <a:cs typeface="+mj-cs"/>
              </a:rPr>
              <a:t>ORDER DELIVERY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D5CF9D-7C7A-0D98-421A-387F196C08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22"/>
          <a:stretch/>
        </p:blipFill>
        <p:spPr>
          <a:xfrm>
            <a:off x="311634" y="4000500"/>
            <a:ext cx="17272278" cy="52668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28EDB7-DA32-BEE9-2C1A-7E9C1D484C20}"/>
              </a:ext>
            </a:extLst>
          </p:cNvPr>
          <p:cNvSpPr txBox="1"/>
          <p:nvPr/>
        </p:nvSpPr>
        <p:spPr>
          <a:xfrm>
            <a:off x="8977590" y="1019637"/>
            <a:ext cx="9003954" cy="2468880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/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Most orders are from Western Europe and Central America</a:t>
            </a:r>
          </a:p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DM Sans" pitchFamily="2" charset="0"/>
            </a:endParaRPr>
          </a:p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We will suggest the team to focus on the issues in these regions.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2FE61-E1D3-73D5-5CC1-5502D6A76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22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62B5B31F-9C92-4FBA-01C5-F9B150524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69" y="306970"/>
            <a:ext cx="16279662" cy="5522329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327266-53EF-B622-C113-E12179181454}"/>
              </a:ext>
            </a:extLst>
          </p:cNvPr>
          <p:cNvSpPr txBox="1"/>
          <p:nvPr/>
        </p:nvSpPr>
        <p:spPr>
          <a:xfrm>
            <a:off x="7467600" y="6689455"/>
            <a:ext cx="10134600" cy="3566071"/>
          </a:xfrm>
          <a:prstGeom prst="rect">
            <a:avLst/>
          </a:prstGeom>
        </p:spPr>
        <p:txBody>
          <a:bodyPr vert="horz" lIns="137160" tIns="68580" rIns="137160" bIns="68580" rtlCol="0">
            <a:normAutofit/>
          </a:bodyPr>
          <a:lstStyle/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The Challenge of Timely Delivery: Late Delivery Rates at 40%</a:t>
            </a:r>
          </a:p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DM Sans" pitchFamily="2" charset="0"/>
            </a:endParaRPr>
          </a:p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First Class Shipping: An Alarming Late Delivery Rate of Nearly 50%</a:t>
            </a:r>
          </a:p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DM Sans" pitchFamily="2" charset="0"/>
            </a:endParaRPr>
          </a:p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Navigating Late Delivery Challenges: Strategies for Improvement</a:t>
            </a:r>
          </a:p>
          <a:p>
            <a:pPr indent="-3429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DM Sans" pitchFamily="2" charset="0"/>
            </a:endParaRPr>
          </a:p>
          <a:p>
            <a:pPr>
              <a:lnSpc>
                <a:spcPct val="90000"/>
              </a:lnSpc>
              <a:spcAft>
                <a:spcPts val="900"/>
              </a:spcAft>
            </a:pPr>
            <a:endParaRPr lang="en-US" sz="2400" dirty="0">
              <a:latin typeface="DM Sans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793869-08FE-3BA4-4DA6-BD26F6FA5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614652"/>
            <a:ext cx="3276600" cy="602894"/>
          </a:xfrm>
          <a:prstGeom prst="rect">
            <a:avLst/>
          </a:prstGeom>
        </p:spPr>
      </p:pic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47850E70-90DE-B313-86E8-CC80338C75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8" t="2374" r="3622" b="5401"/>
          <a:stretch/>
        </p:blipFill>
        <p:spPr>
          <a:xfrm>
            <a:off x="1004169" y="5952212"/>
            <a:ext cx="5867400" cy="40745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DAD55F-C434-A7C6-5953-243A2E7D9812}"/>
              </a:ext>
            </a:extLst>
          </p:cNvPr>
          <p:cNvSpPr txBox="1"/>
          <p:nvPr/>
        </p:nvSpPr>
        <p:spPr>
          <a:xfrm>
            <a:off x="5334000" y="448105"/>
            <a:ext cx="8839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Now Bold" panose="020B0604020202020204" charset="0"/>
              </a:rPr>
              <a:t>SHIPPING MODE ANALYSIS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F9FCEE-CB9E-598D-444C-A04A307E9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965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313163">
            <a:off x="-4261137" y="6573910"/>
            <a:ext cx="9085628" cy="5368780"/>
          </a:xfrm>
          <a:custGeom>
            <a:avLst/>
            <a:gdLst/>
            <a:ahLst/>
            <a:cxnLst/>
            <a:rect l="l" t="t" r="r" b="b"/>
            <a:pathLst>
              <a:path w="9085628" h="5368780">
                <a:moveTo>
                  <a:pt x="0" y="0"/>
                </a:moveTo>
                <a:lnTo>
                  <a:pt x="9085628" y="0"/>
                </a:lnTo>
                <a:lnTo>
                  <a:pt x="9085628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2267961" y="8412696"/>
            <a:ext cx="4319810" cy="426581"/>
          </a:xfrm>
          <a:custGeom>
            <a:avLst/>
            <a:gdLst/>
            <a:ahLst/>
            <a:cxnLst/>
            <a:rect l="l" t="t" r="r" b="b"/>
            <a:pathLst>
              <a:path w="4319810" h="426581">
                <a:moveTo>
                  <a:pt x="0" y="0"/>
                </a:moveTo>
                <a:lnTo>
                  <a:pt x="4319809" y="0"/>
                </a:lnTo>
                <a:lnTo>
                  <a:pt x="4319809" y="426581"/>
                </a:lnTo>
                <a:lnTo>
                  <a:pt x="0" y="426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999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6984095" y="8412696"/>
            <a:ext cx="4319810" cy="426581"/>
          </a:xfrm>
          <a:custGeom>
            <a:avLst/>
            <a:gdLst/>
            <a:ahLst/>
            <a:cxnLst/>
            <a:rect l="l" t="t" r="r" b="b"/>
            <a:pathLst>
              <a:path w="4319810" h="426581">
                <a:moveTo>
                  <a:pt x="0" y="0"/>
                </a:moveTo>
                <a:lnTo>
                  <a:pt x="4319810" y="0"/>
                </a:lnTo>
                <a:lnTo>
                  <a:pt x="4319810" y="426581"/>
                </a:lnTo>
                <a:lnTo>
                  <a:pt x="0" y="426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999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1703955" y="8412696"/>
            <a:ext cx="4319810" cy="426581"/>
          </a:xfrm>
          <a:custGeom>
            <a:avLst/>
            <a:gdLst/>
            <a:ahLst/>
            <a:cxnLst/>
            <a:rect l="l" t="t" r="r" b="b"/>
            <a:pathLst>
              <a:path w="4319810" h="426581">
                <a:moveTo>
                  <a:pt x="0" y="0"/>
                </a:moveTo>
                <a:lnTo>
                  <a:pt x="4319809" y="0"/>
                </a:lnTo>
                <a:lnTo>
                  <a:pt x="4319809" y="426581"/>
                </a:lnTo>
                <a:lnTo>
                  <a:pt x="0" y="426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999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TextBox 11"/>
          <p:cNvSpPr txBox="1"/>
          <p:nvPr/>
        </p:nvSpPr>
        <p:spPr>
          <a:xfrm>
            <a:off x="6993607" y="4062020"/>
            <a:ext cx="4297048" cy="435067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05"/>
              </a:lnSpc>
            </a:pPr>
            <a:endParaRPr/>
          </a:p>
        </p:txBody>
      </p:sp>
      <p:sp>
        <p:nvSpPr>
          <p:cNvPr id="15" name="Freeform 15"/>
          <p:cNvSpPr/>
          <p:nvPr/>
        </p:nvSpPr>
        <p:spPr>
          <a:xfrm rot="1313163">
            <a:off x="14330817" y="-1655690"/>
            <a:ext cx="9085628" cy="5368780"/>
          </a:xfrm>
          <a:custGeom>
            <a:avLst/>
            <a:gdLst/>
            <a:ahLst/>
            <a:cxnLst/>
            <a:rect l="l" t="t" r="r" b="b"/>
            <a:pathLst>
              <a:path w="9085628" h="5368780">
                <a:moveTo>
                  <a:pt x="0" y="0"/>
                </a:moveTo>
                <a:lnTo>
                  <a:pt x="9085629" y="0"/>
                </a:lnTo>
                <a:lnTo>
                  <a:pt x="9085629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TextBox 16"/>
          <p:cNvSpPr txBox="1"/>
          <p:nvPr/>
        </p:nvSpPr>
        <p:spPr>
          <a:xfrm>
            <a:off x="5045356" y="1718581"/>
            <a:ext cx="8197288" cy="879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51"/>
              </a:lnSpc>
              <a:spcBef>
                <a:spcPct val="0"/>
              </a:spcBef>
            </a:pPr>
            <a:r>
              <a:rPr lang="en-US" sz="6400" dirty="0">
                <a:solidFill>
                  <a:srgbClr val="FFFFFF"/>
                </a:solidFill>
                <a:latin typeface="Now Bold"/>
              </a:rPr>
              <a:t>INSIGHTS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590800" y="3364776"/>
            <a:ext cx="12496800" cy="57451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23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DM Sans" pitchFamily="2" charset="0"/>
              </a:rPr>
              <a:t>Focus on late deliveries, particularly in Western Europe and Central America.</a:t>
            </a:r>
          </a:p>
          <a:p>
            <a:pPr marL="342900" indent="-342900">
              <a:lnSpc>
                <a:spcPts val="323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800" dirty="0">
              <a:latin typeface="DM Sans" pitchFamily="2" charset="0"/>
            </a:endParaRPr>
          </a:p>
          <a:p>
            <a:pPr marL="342900" indent="-342900">
              <a:lnSpc>
                <a:spcPts val="323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DM Sans" pitchFamily="2" charset="0"/>
              </a:rPr>
              <a:t>Shipping mode performance impacts supply chain aspects like cost, speed, reliability, and sustainability, affecting the company's bottom line and customer satisfaction</a:t>
            </a:r>
            <a:endParaRPr lang="en-IN" sz="2800" dirty="0">
              <a:latin typeface="DM Sans" pitchFamily="2" charset="0"/>
            </a:endParaRPr>
          </a:p>
          <a:p>
            <a:pPr marL="342900" indent="-342900">
              <a:lnSpc>
                <a:spcPts val="323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800" dirty="0">
              <a:latin typeface="DM Sans" pitchFamily="2" charset="0"/>
            </a:endParaRPr>
          </a:p>
          <a:p>
            <a:pPr marL="342900" indent="-342900">
              <a:lnSpc>
                <a:spcPts val="323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DM Sans" pitchFamily="2" charset="0"/>
              </a:rPr>
              <a:t>Focusing on pending orders can prevent supply chain disruptions, production schedule adjustments, increased costs</a:t>
            </a:r>
          </a:p>
          <a:p>
            <a:pPr marL="342900" indent="-342900">
              <a:lnSpc>
                <a:spcPts val="323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IN" sz="2800" dirty="0">
              <a:latin typeface="DM Sans" pitchFamily="2" charset="0"/>
            </a:endParaRPr>
          </a:p>
          <a:p>
            <a:pPr marL="342900" indent="-342900">
              <a:lnSpc>
                <a:spcPts val="323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DM Sans" pitchFamily="2" charset="0"/>
              </a:rPr>
              <a:t>Customers favor low-cost options like Standard Class over Same Day shipping.</a:t>
            </a:r>
            <a:endParaRPr lang="en-IN" sz="2800" dirty="0">
              <a:latin typeface="DM Sans" pitchFamily="2" charset="0"/>
            </a:endParaRPr>
          </a:p>
          <a:p>
            <a:pPr marL="342900" indent="-342900">
              <a:lnSpc>
                <a:spcPts val="323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IN" sz="2800" dirty="0">
              <a:latin typeface="DM Sans" pitchFamily="2" charset="0"/>
            </a:endParaRPr>
          </a:p>
          <a:p>
            <a:pPr marL="342900" lvl="0" indent="-342900">
              <a:lnSpc>
                <a:spcPts val="323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FF"/>
              </a:solidFill>
              <a:latin typeface="DM Sans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5C0EDF-5D6B-A442-8E2E-DCB776F5F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83520" y="159091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862360" y="-135824"/>
            <a:ext cx="10434893" cy="1240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543"/>
              </a:lnSpc>
            </a:pPr>
            <a:r>
              <a:rPr lang="en-US" sz="6000" spc="459" dirty="0">
                <a:solidFill>
                  <a:srgbClr val="FFFFFF"/>
                </a:solidFill>
                <a:latin typeface="Now Bold"/>
              </a:rPr>
              <a:t>DASHBOARD</a:t>
            </a:r>
          </a:p>
        </p:txBody>
      </p:sp>
      <p:sp>
        <p:nvSpPr>
          <p:cNvPr id="13" name="Freeform 13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BB9167-7724-5FD9-EA64-519D228B4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7C2105-BD7C-FB30-F5B3-CB8D5B463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42" y="1104900"/>
            <a:ext cx="15512442" cy="903702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83520" y="159091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2255514" y="2764429"/>
            <a:ext cx="10434893" cy="1299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543"/>
              </a:lnSpc>
            </a:pPr>
            <a:r>
              <a:rPr lang="en-US" sz="7530" spc="459" dirty="0">
                <a:solidFill>
                  <a:srgbClr val="FFFFFF"/>
                </a:solidFill>
                <a:latin typeface="Now Bold"/>
              </a:rPr>
              <a:t>Thank You</a:t>
            </a:r>
          </a:p>
        </p:txBody>
      </p:sp>
      <p:sp>
        <p:nvSpPr>
          <p:cNvPr id="13" name="Freeform 13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BB9167-7724-5FD9-EA64-519D228B4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826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82623" y="4586506"/>
            <a:ext cx="4432959" cy="1427059"/>
            <a:chOff x="0" y="0"/>
            <a:chExt cx="4289760" cy="138096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89806" cy="1380998"/>
            </a:xfrm>
            <a:custGeom>
              <a:avLst/>
              <a:gdLst/>
              <a:ahLst/>
              <a:cxnLst/>
              <a:rect l="l" t="t" r="r" b="b"/>
              <a:pathLst>
                <a:path w="4289806" h="1380998">
                  <a:moveTo>
                    <a:pt x="4013454" y="876173"/>
                  </a:moveTo>
                  <a:lnTo>
                    <a:pt x="3530854" y="0"/>
                  </a:lnTo>
                  <a:lnTo>
                    <a:pt x="758825" y="0"/>
                  </a:lnTo>
                  <a:lnTo>
                    <a:pt x="279400" y="876173"/>
                  </a:lnTo>
                  <a:lnTo>
                    <a:pt x="0" y="1380998"/>
                  </a:lnTo>
                  <a:lnTo>
                    <a:pt x="4289806" y="1380998"/>
                  </a:lnTo>
                  <a:lnTo>
                    <a:pt x="4013454" y="876173"/>
                  </a:lnTo>
                  <a:close/>
                </a:path>
              </a:pathLst>
            </a:custGeom>
            <a:solidFill>
              <a:srgbClr val="4BD1F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1815942" y="1873011"/>
            <a:ext cx="2769297" cy="2611562"/>
            <a:chOff x="0" y="0"/>
            <a:chExt cx="2679840" cy="25272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79827" cy="2527173"/>
            </a:xfrm>
            <a:custGeom>
              <a:avLst/>
              <a:gdLst/>
              <a:ahLst/>
              <a:cxnLst/>
              <a:rect l="l" t="t" r="r" b="b"/>
              <a:pathLst>
                <a:path w="2679827" h="2527173">
                  <a:moveTo>
                    <a:pt x="1343152" y="0"/>
                  </a:moveTo>
                  <a:lnTo>
                    <a:pt x="0" y="2527173"/>
                  </a:lnTo>
                  <a:lnTo>
                    <a:pt x="2679827" y="2527173"/>
                  </a:lnTo>
                  <a:lnTo>
                    <a:pt x="1343152" y="0"/>
                  </a:lnTo>
                  <a:close/>
                </a:path>
              </a:pathLst>
            </a:custGeom>
            <a:solidFill>
              <a:srgbClr val="CFF4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35929" y="7686899"/>
            <a:ext cx="8123371" cy="1571401"/>
            <a:chOff x="0" y="0"/>
            <a:chExt cx="7860960" cy="1520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860919" cy="1520698"/>
            </a:xfrm>
            <a:custGeom>
              <a:avLst/>
              <a:gdLst/>
              <a:ahLst/>
              <a:cxnLst/>
              <a:rect l="l" t="t" r="r" b="b"/>
              <a:pathLst>
                <a:path w="7860919" h="1520698">
                  <a:moveTo>
                    <a:pt x="879475" y="0"/>
                  </a:moveTo>
                  <a:lnTo>
                    <a:pt x="0" y="1520698"/>
                  </a:lnTo>
                  <a:lnTo>
                    <a:pt x="3933698" y="1520698"/>
                  </a:lnTo>
                  <a:lnTo>
                    <a:pt x="7860919" y="1520698"/>
                  </a:lnTo>
                  <a:lnTo>
                    <a:pt x="6981571" y="0"/>
                  </a:lnTo>
                  <a:lnTo>
                    <a:pt x="879475" y="0"/>
                  </a:lnTo>
                  <a:close/>
                </a:path>
              </a:pathLst>
            </a:custGeom>
            <a:solidFill>
              <a:srgbClr val="0071C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116567" y="6131866"/>
            <a:ext cx="6168048" cy="1424082"/>
            <a:chOff x="0" y="0"/>
            <a:chExt cx="5968800" cy="137808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968746" cy="1378077"/>
            </a:xfrm>
            <a:custGeom>
              <a:avLst/>
              <a:gdLst/>
              <a:ahLst/>
              <a:cxnLst/>
              <a:rect l="l" t="t" r="r" b="b"/>
              <a:pathLst>
                <a:path w="5968746" h="1378077">
                  <a:moveTo>
                    <a:pt x="5194173" y="0"/>
                  </a:moveTo>
                  <a:lnTo>
                    <a:pt x="774700" y="0"/>
                  </a:lnTo>
                  <a:lnTo>
                    <a:pt x="0" y="1378077"/>
                  </a:lnTo>
                  <a:lnTo>
                    <a:pt x="5968746" y="1378077"/>
                  </a:lnTo>
                  <a:lnTo>
                    <a:pt x="5194173" y="0"/>
                  </a:lnTo>
                  <a:close/>
                </a:path>
              </a:pathLst>
            </a:custGeom>
            <a:solidFill>
              <a:srgbClr val="56AE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Freeform 10"/>
          <p:cNvSpPr/>
          <p:nvPr/>
        </p:nvSpPr>
        <p:spPr>
          <a:xfrm>
            <a:off x="12557312" y="4699474"/>
            <a:ext cx="1137117" cy="1137117"/>
          </a:xfrm>
          <a:custGeom>
            <a:avLst/>
            <a:gdLst/>
            <a:ahLst/>
            <a:cxnLst/>
            <a:rect l="l" t="t" r="r" b="b"/>
            <a:pathLst>
              <a:path w="1137117" h="1137117">
                <a:moveTo>
                  <a:pt x="0" y="0"/>
                </a:moveTo>
                <a:lnTo>
                  <a:pt x="1137117" y="0"/>
                </a:lnTo>
                <a:lnTo>
                  <a:pt x="1137117" y="1137117"/>
                </a:lnTo>
                <a:lnTo>
                  <a:pt x="0" y="11371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2557312" y="6363602"/>
            <a:ext cx="1280605" cy="973260"/>
          </a:xfrm>
          <a:custGeom>
            <a:avLst/>
            <a:gdLst/>
            <a:ahLst/>
            <a:cxnLst/>
            <a:rect l="l" t="t" r="r" b="b"/>
            <a:pathLst>
              <a:path w="1280605" h="973260">
                <a:moveTo>
                  <a:pt x="0" y="0"/>
                </a:moveTo>
                <a:lnTo>
                  <a:pt x="1280605" y="0"/>
                </a:lnTo>
                <a:lnTo>
                  <a:pt x="1280605" y="973260"/>
                </a:lnTo>
                <a:lnTo>
                  <a:pt x="0" y="9732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>
            <a:off x="12434923" y="7852312"/>
            <a:ext cx="1525382" cy="1240575"/>
          </a:xfrm>
          <a:custGeom>
            <a:avLst/>
            <a:gdLst/>
            <a:ahLst/>
            <a:cxnLst/>
            <a:rect l="l" t="t" r="r" b="b"/>
            <a:pathLst>
              <a:path w="1525382" h="1240575">
                <a:moveTo>
                  <a:pt x="0" y="0"/>
                </a:moveTo>
                <a:lnTo>
                  <a:pt x="1525383" y="0"/>
                </a:lnTo>
                <a:lnTo>
                  <a:pt x="1525383" y="1240575"/>
                </a:lnTo>
                <a:lnTo>
                  <a:pt x="0" y="12405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2650582" y="2884820"/>
            <a:ext cx="1187335" cy="1187335"/>
          </a:xfrm>
          <a:custGeom>
            <a:avLst/>
            <a:gdLst/>
            <a:ahLst/>
            <a:cxnLst/>
            <a:rect l="l" t="t" r="r" b="b"/>
            <a:pathLst>
              <a:path w="1187335" h="1187335">
                <a:moveTo>
                  <a:pt x="0" y="0"/>
                </a:moveTo>
                <a:lnTo>
                  <a:pt x="1187335" y="0"/>
                </a:lnTo>
                <a:lnTo>
                  <a:pt x="1187335" y="1187336"/>
                </a:lnTo>
                <a:lnTo>
                  <a:pt x="0" y="11873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2438400" y="1361722"/>
            <a:ext cx="7086600" cy="96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7522"/>
              </a:lnSpc>
              <a:spcBef>
                <a:spcPct val="0"/>
              </a:spcBef>
            </a:pPr>
            <a:r>
              <a:rPr lang="en-US" sz="6268" dirty="0">
                <a:solidFill>
                  <a:srgbClr val="FFFFFF"/>
                </a:solidFill>
                <a:latin typeface="Now Bold"/>
              </a:rPr>
              <a:t>MAIN OBJECTIVE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345259" y="2884820"/>
            <a:ext cx="957654" cy="738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345259" y="4033240"/>
            <a:ext cx="957654" cy="738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345259" y="5179246"/>
            <a:ext cx="957654" cy="738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345259" y="6327665"/>
            <a:ext cx="957654" cy="738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04</a:t>
            </a:r>
          </a:p>
        </p:txBody>
      </p:sp>
      <p:sp>
        <p:nvSpPr>
          <p:cNvPr id="20" name="Freeform 20"/>
          <p:cNvSpPr/>
          <p:nvPr/>
        </p:nvSpPr>
        <p:spPr>
          <a:xfrm>
            <a:off x="15128164" y="-25869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1" name="Freeform 21"/>
          <p:cNvSpPr/>
          <p:nvPr/>
        </p:nvSpPr>
        <p:spPr>
          <a:xfrm>
            <a:off x="-3359890" y="7239384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2" name="TextBox 22"/>
          <p:cNvSpPr txBox="1"/>
          <p:nvPr/>
        </p:nvSpPr>
        <p:spPr>
          <a:xfrm>
            <a:off x="3302913" y="2839397"/>
            <a:ext cx="6345242" cy="984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</a:rPr>
              <a:t>Which country contributes to the highest number of fraud orders, and which category are these orders from?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362855" y="4072155"/>
            <a:ext cx="6345242" cy="653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</a:rPr>
              <a:t>Which category of the product has the most pending orders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334189" y="5368131"/>
            <a:ext cx="6345242" cy="320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</a:rPr>
              <a:t>What is the impact of delivery status on the orders?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334189" y="6455564"/>
            <a:ext cx="6345242" cy="320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</a:rPr>
              <a:t>What is the preferred shipping mode among customers</a:t>
            </a:r>
          </a:p>
        </p:txBody>
      </p:sp>
      <p:sp>
        <p:nvSpPr>
          <p:cNvPr id="26" name="AutoShape 26"/>
          <p:cNvSpPr/>
          <p:nvPr/>
        </p:nvSpPr>
        <p:spPr>
          <a:xfrm flipH="1" flipV="1">
            <a:off x="2562504" y="3975076"/>
            <a:ext cx="586120" cy="0"/>
          </a:xfrm>
          <a:prstGeom prst="line">
            <a:avLst/>
          </a:prstGeom>
          <a:ln w="47625" cap="flat">
            <a:solidFill>
              <a:srgbClr val="4BD1F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27" name="AutoShape 27"/>
          <p:cNvSpPr/>
          <p:nvPr/>
        </p:nvSpPr>
        <p:spPr>
          <a:xfrm flipH="1" flipV="1">
            <a:off x="2499548" y="5110291"/>
            <a:ext cx="586120" cy="0"/>
          </a:xfrm>
          <a:prstGeom prst="line">
            <a:avLst/>
          </a:prstGeom>
          <a:ln w="47625" cap="flat">
            <a:solidFill>
              <a:srgbClr val="4BD1F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28" name="AutoShape 28"/>
          <p:cNvSpPr/>
          <p:nvPr/>
        </p:nvSpPr>
        <p:spPr>
          <a:xfrm flipH="1" flipV="1">
            <a:off x="2499548" y="6247597"/>
            <a:ext cx="586120" cy="0"/>
          </a:xfrm>
          <a:prstGeom prst="line">
            <a:avLst/>
          </a:prstGeom>
          <a:ln w="47625" cap="flat">
            <a:solidFill>
              <a:srgbClr val="4BD1F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9CBAFAB5-B41C-45DA-61EA-31AEC9617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52600" y="3122888"/>
            <a:ext cx="1524346" cy="1419890"/>
            <a:chOff x="0" y="0"/>
            <a:chExt cx="991873" cy="86286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91873" cy="862860"/>
            </a:xfrm>
            <a:custGeom>
              <a:avLst/>
              <a:gdLst/>
              <a:ahLst/>
              <a:cxnLst/>
              <a:rect l="l" t="t" r="r" b="b"/>
              <a:pathLst>
                <a:path w="991873" h="862860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-7631327" y="597505"/>
            <a:ext cx="9077445" cy="9077445"/>
          </a:xfrm>
          <a:custGeom>
            <a:avLst/>
            <a:gdLst/>
            <a:ahLst/>
            <a:cxnLst/>
            <a:rect l="l" t="t" r="r" b="b"/>
            <a:pathLst>
              <a:path w="9077445" h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1" name="TextBox 31"/>
          <p:cNvSpPr txBox="1"/>
          <p:nvPr/>
        </p:nvSpPr>
        <p:spPr>
          <a:xfrm>
            <a:off x="2358449" y="1698193"/>
            <a:ext cx="9065547" cy="122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25"/>
              </a:lnSpc>
              <a:spcBef>
                <a:spcPct val="0"/>
              </a:spcBef>
            </a:pPr>
            <a:r>
              <a:rPr lang="en-US" sz="8020" dirty="0">
                <a:solidFill>
                  <a:srgbClr val="56AEFF"/>
                </a:solidFill>
                <a:latin typeface="Now Bold"/>
              </a:rPr>
              <a:t>HYPOTHESIS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586491" y="3345935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dirty="0">
                <a:solidFill>
                  <a:srgbClr val="FFFFFF"/>
                </a:solidFill>
                <a:latin typeface="DM Sans Bold"/>
              </a:rPr>
              <a:t>01</a:t>
            </a:r>
          </a:p>
        </p:txBody>
      </p:sp>
      <p:grpSp>
        <p:nvGrpSpPr>
          <p:cNvPr id="45" name="Group 2">
            <a:extLst>
              <a:ext uri="{FF2B5EF4-FFF2-40B4-BE49-F238E27FC236}">
                <a16:creationId xmlns:a16="http://schemas.microsoft.com/office/drawing/2014/main" id="{76A88A23-2767-6E93-7C0B-BB30123B8986}"/>
              </a:ext>
            </a:extLst>
          </p:cNvPr>
          <p:cNvGrpSpPr/>
          <p:nvPr/>
        </p:nvGrpSpPr>
        <p:grpSpPr>
          <a:xfrm>
            <a:off x="1752600" y="5136227"/>
            <a:ext cx="1524346" cy="1419890"/>
            <a:chOff x="0" y="0"/>
            <a:chExt cx="991873" cy="862860"/>
          </a:xfrm>
        </p:grpSpPr>
        <p:sp>
          <p:nvSpPr>
            <p:cNvPr id="46" name="Freeform 3">
              <a:extLst>
                <a:ext uri="{FF2B5EF4-FFF2-40B4-BE49-F238E27FC236}">
                  <a16:creationId xmlns:a16="http://schemas.microsoft.com/office/drawing/2014/main" id="{11ADC71D-A067-F227-46DE-241E2C505299}"/>
                </a:ext>
              </a:extLst>
            </p:cNvPr>
            <p:cNvSpPr/>
            <p:nvPr/>
          </p:nvSpPr>
          <p:spPr>
            <a:xfrm>
              <a:off x="0" y="0"/>
              <a:ext cx="991873" cy="862860"/>
            </a:xfrm>
            <a:custGeom>
              <a:avLst/>
              <a:gdLst/>
              <a:ahLst/>
              <a:cxnLst/>
              <a:rect l="l" t="t" r="r" b="b"/>
              <a:pathLst>
                <a:path w="991873" h="862860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7" name="TextBox 4">
              <a:extLst>
                <a:ext uri="{FF2B5EF4-FFF2-40B4-BE49-F238E27FC236}">
                  <a16:creationId xmlns:a16="http://schemas.microsoft.com/office/drawing/2014/main" id="{E8CE0977-2D33-5E89-D5A4-83DD28B09522}"/>
                </a:ext>
              </a:extLst>
            </p:cNvPr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grpSp>
        <p:nvGrpSpPr>
          <p:cNvPr id="48" name="Group 2">
            <a:extLst>
              <a:ext uri="{FF2B5EF4-FFF2-40B4-BE49-F238E27FC236}">
                <a16:creationId xmlns:a16="http://schemas.microsoft.com/office/drawing/2014/main" id="{CB780C38-1BB1-57FF-80E3-2D84873FEB4A}"/>
              </a:ext>
            </a:extLst>
          </p:cNvPr>
          <p:cNvGrpSpPr/>
          <p:nvPr/>
        </p:nvGrpSpPr>
        <p:grpSpPr>
          <a:xfrm>
            <a:off x="1752600" y="6972300"/>
            <a:ext cx="1524346" cy="1419890"/>
            <a:chOff x="0" y="0"/>
            <a:chExt cx="991873" cy="862860"/>
          </a:xfrm>
        </p:grpSpPr>
        <p:sp>
          <p:nvSpPr>
            <p:cNvPr id="49" name="Freeform 3">
              <a:extLst>
                <a:ext uri="{FF2B5EF4-FFF2-40B4-BE49-F238E27FC236}">
                  <a16:creationId xmlns:a16="http://schemas.microsoft.com/office/drawing/2014/main" id="{329BF251-3FF8-3B72-80DC-9E4ECFE0E870}"/>
                </a:ext>
              </a:extLst>
            </p:cNvPr>
            <p:cNvSpPr/>
            <p:nvPr/>
          </p:nvSpPr>
          <p:spPr>
            <a:xfrm>
              <a:off x="0" y="0"/>
              <a:ext cx="991873" cy="862860"/>
            </a:xfrm>
            <a:custGeom>
              <a:avLst/>
              <a:gdLst/>
              <a:ahLst/>
              <a:cxnLst/>
              <a:rect l="l" t="t" r="r" b="b"/>
              <a:pathLst>
                <a:path w="991873" h="862860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50" name="TextBox 4">
              <a:extLst>
                <a:ext uri="{FF2B5EF4-FFF2-40B4-BE49-F238E27FC236}">
                  <a16:creationId xmlns:a16="http://schemas.microsoft.com/office/drawing/2014/main" id="{C6DA2216-666C-2B14-0606-FA90AA3581D2}"/>
                </a:ext>
              </a:extLst>
            </p:cNvPr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51" name="TextBox 33">
            <a:extLst>
              <a:ext uri="{FF2B5EF4-FFF2-40B4-BE49-F238E27FC236}">
                <a16:creationId xmlns:a16="http://schemas.microsoft.com/office/drawing/2014/main" id="{ACD5F9E0-EA82-0D9B-1CAD-3B1E1B6C5D22}"/>
              </a:ext>
            </a:extLst>
          </p:cNvPr>
          <p:cNvSpPr txBox="1"/>
          <p:nvPr/>
        </p:nvSpPr>
        <p:spPr>
          <a:xfrm>
            <a:off x="1586491" y="5417562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dirty="0">
                <a:solidFill>
                  <a:srgbClr val="FFFFFF"/>
                </a:solidFill>
                <a:latin typeface="DM Sans Bold"/>
              </a:rPr>
              <a:t>02</a:t>
            </a:r>
          </a:p>
        </p:txBody>
      </p:sp>
      <p:sp>
        <p:nvSpPr>
          <p:cNvPr id="52" name="TextBox 33">
            <a:extLst>
              <a:ext uri="{FF2B5EF4-FFF2-40B4-BE49-F238E27FC236}">
                <a16:creationId xmlns:a16="http://schemas.microsoft.com/office/drawing/2014/main" id="{B80B60D1-92C3-0230-DC96-C79A9ADD148E}"/>
              </a:ext>
            </a:extLst>
          </p:cNvPr>
          <p:cNvSpPr txBox="1"/>
          <p:nvPr/>
        </p:nvSpPr>
        <p:spPr>
          <a:xfrm>
            <a:off x="1616061" y="7195347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dirty="0">
                <a:solidFill>
                  <a:srgbClr val="FFFFFF"/>
                </a:solidFill>
                <a:latin typeface="DM Sans Bold"/>
              </a:rPr>
              <a:t>03</a:t>
            </a:r>
          </a:p>
        </p:txBody>
      </p:sp>
      <p:sp>
        <p:nvSpPr>
          <p:cNvPr id="53" name="TextBox 22">
            <a:extLst>
              <a:ext uri="{FF2B5EF4-FFF2-40B4-BE49-F238E27FC236}">
                <a16:creationId xmlns:a16="http://schemas.microsoft.com/office/drawing/2014/main" id="{12A11B6F-6494-94B4-9F0A-8677C0FDE944}"/>
              </a:ext>
            </a:extLst>
          </p:cNvPr>
          <p:cNvSpPr txBox="1"/>
          <p:nvPr/>
        </p:nvSpPr>
        <p:spPr>
          <a:xfrm>
            <a:off x="3524642" y="3431693"/>
            <a:ext cx="6345242" cy="653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</a:rPr>
              <a:t>The top 10 profitable products in the United States are all in the outdoors</a:t>
            </a:r>
            <a:r>
              <a:rPr lang="en-US" sz="1915" dirty="0">
                <a:solidFill>
                  <a:srgbClr val="FFFFFF"/>
                </a:solidFill>
                <a:latin typeface="DM Sans"/>
              </a:rPr>
              <a:t> and</a:t>
            </a:r>
            <a:r>
              <a:rPr lang="en-US" sz="1915" u="none" strike="noStrike" dirty="0">
                <a:solidFill>
                  <a:srgbClr val="FFFFFF"/>
                </a:solidFill>
                <a:latin typeface="DM Sans"/>
              </a:rPr>
              <a:t> fitness.</a:t>
            </a:r>
          </a:p>
        </p:txBody>
      </p:sp>
      <p:sp>
        <p:nvSpPr>
          <p:cNvPr id="54" name="TextBox 22">
            <a:extLst>
              <a:ext uri="{FF2B5EF4-FFF2-40B4-BE49-F238E27FC236}">
                <a16:creationId xmlns:a16="http://schemas.microsoft.com/office/drawing/2014/main" id="{C274B9AB-DA3E-078B-DD77-7FE7D0573F3A}"/>
              </a:ext>
            </a:extLst>
          </p:cNvPr>
          <p:cNvSpPr txBox="1"/>
          <p:nvPr/>
        </p:nvSpPr>
        <p:spPr>
          <a:xfrm>
            <a:off x="3547388" y="5519352"/>
            <a:ext cx="6345242" cy="653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</a:rPr>
              <a:t>The percentage of orders that are pending payment is higher than the percentage of orders that are on hold.</a:t>
            </a:r>
          </a:p>
        </p:txBody>
      </p:sp>
      <p:sp>
        <p:nvSpPr>
          <p:cNvPr id="55" name="TextBox 22">
            <a:extLst>
              <a:ext uri="{FF2B5EF4-FFF2-40B4-BE49-F238E27FC236}">
                <a16:creationId xmlns:a16="http://schemas.microsoft.com/office/drawing/2014/main" id="{6D0D9A95-9FD3-49D1-9BCE-AE11B16684B6}"/>
              </a:ext>
            </a:extLst>
          </p:cNvPr>
          <p:cNvSpPr txBox="1"/>
          <p:nvPr/>
        </p:nvSpPr>
        <p:spPr>
          <a:xfrm>
            <a:off x="3583428" y="7355425"/>
            <a:ext cx="6345242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/>
            <a:r>
              <a:rPr lang="en-US" sz="2000" dirty="0">
                <a:latin typeface="DM Sans" pitchFamily="2" charset="0"/>
              </a:rPr>
              <a:t>Delivery status can impact supply chain with inventory, production, cost, and customer satisfaction issues</a:t>
            </a:r>
            <a:endParaRPr lang="en-IN" sz="2000" dirty="0">
              <a:latin typeface="DM Sans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88FCC3-7B71-2F4F-98D5-A5367C5BF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 descr="A blue background with icons and a boat&#10;&#10;Description automatically generated">
            <a:extLst>
              <a:ext uri="{FF2B5EF4-FFF2-40B4-BE49-F238E27FC236}">
                <a16:creationId xmlns:a16="http://schemas.microsoft.com/office/drawing/2014/main" id="{3E7D0C96-CC68-CC7B-3B35-69A6EE44CA6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400" y="3771900"/>
            <a:ext cx="7018550" cy="35835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159728" y="3574441"/>
            <a:ext cx="0" cy="4676296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7197303" y="6597982"/>
            <a:ext cx="5251389" cy="3792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057"/>
              </a:lnSpc>
              <a:spcBef>
                <a:spcPct val="0"/>
              </a:spcBef>
            </a:pPr>
            <a:r>
              <a:rPr lang="en-US" sz="2215" dirty="0">
                <a:solidFill>
                  <a:srgbClr val="FFFFFF"/>
                </a:solidFill>
                <a:latin typeface="DM Sans"/>
              </a:rPr>
              <a:t>Open Source: </a:t>
            </a:r>
            <a:r>
              <a:rPr lang="en-US" sz="2215" u="none" strike="noStrike" dirty="0">
                <a:solidFill>
                  <a:srgbClr val="FFFFFF"/>
                </a:solidFill>
                <a:latin typeface="DM Sans"/>
              </a:rPr>
              <a:t>Kaggle</a:t>
            </a:r>
          </a:p>
        </p:txBody>
      </p:sp>
      <p:sp>
        <p:nvSpPr>
          <p:cNvPr id="4" name="Freeform 4"/>
          <p:cNvSpPr/>
          <p:nvPr/>
        </p:nvSpPr>
        <p:spPr>
          <a:xfrm>
            <a:off x="9288262" y="3838895"/>
            <a:ext cx="837406" cy="1212035"/>
          </a:xfrm>
          <a:custGeom>
            <a:avLst/>
            <a:gdLst/>
            <a:ahLst/>
            <a:cxnLst/>
            <a:rect l="l" t="t" r="r" b="b"/>
            <a:pathLst>
              <a:path w="837406" h="1212035">
                <a:moveTo>
                  <a:pt x="0" y="0"/>
                </a:moveTo>
                <a:lnTo>
                  <a:pt x="837406" y="0"/>
                </a:lnTo>
                <a:lnTo>
                  <a:pt x="837406" y="1212036"/>
                </a:lnTo>
                <a:lnTo>
                  <a:pt x="0" y="12120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4198148" y="3849337"/>
            <a:ext cx="1197170" cy="1210374"/>
          </a:xfrm>
          <a:custGeom>
            <a:avLst/>
            <a:gdLst/>
            <a:ahLst/>
            <a:cxnLst/>
            <a:rect l="l" t="t" r="r" b="b"/>
            <a:pathLst>
              <a:path w="1197170" h="1210374">
                <a:moveTo>
                  <a:pt x="0" y="0"/>
                </a:moveTo>
                <a:lnTo>
                  <a:pt x="1197170" y="0"/>
                </a:lnTo>
                <a:lnTo>
                  <a:pt x="1197170" y="1210374"/>
                </a:lnTo>
                <a:lnTo>
                  <a:pt x="0" y="12103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/>
          <p:nvPr/>
        </p:nvGrpSpPr>
        <p:grpSpPr>
          <a:xfrm rot="-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149650" cy="4149650"/>
            </a:xfrm>
            <a:custGeom>
              <a:avLst/>
              <a:gdLst/>
              <a:ahLst/>
              <a:cxnLst/>
              <a:rect l="l" t="t" r="r" b="b"/>
              <a:pathLst>
                <a:path w="4149650" h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Freeform 8"/>
            <p:cNvSpPr/>
            <p:nvPr/>
          </p:nvSpPr>
          <p:spPr>
            <a:xfrm>
              <a:off x="4600097" y="861572"/>
              <a:ext cx="4149650" cy="3288079"/>
            </a:xfrm>
            <a:custGeom>
              <a:avLst/>
              <a:gdLst/>
              <a:ahLst/>
              <a:cxnLst/>
              <a:rect l="l" t="t" r="r" b="b"/>
              <a:pathLst>
                <a:path w="4149650" h="3288079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b="-26202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Freeform 9"/>
            <p:cNvSpPr/>
            <p:nvPr/>
          </p:nvSpPr>
          <p:spPr>
            <a:xfrm>
              <a:off x="9194248" y="202855"/>
              <a:ext cx="4149650" cy="4149650"/>
            </a:xfrm>
            <a:custGeom>
              <a:avLst/>
              <a:gdLst/>
              <a:ahLst/>
              <a:cxnLst/>
              <a:rect l="l" t="t" r="r" b="b"/>
              <a:pathLst>
                <a:path w="4149650" h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13794345" y="1064427"/>
              <a:ext cx="4149650" cy="3288079"/>
            </a:xfrm>
            <a:custGeom>
              <a:avLst/>
              <a:gdLst/>
              <a:ahLst/>
              <a:cxnLst/>
              <a:rect l="l" t="t" r="r" b="b"/>
              <a:pathLst>
                <a:path w="4149650" h="3288079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b="-2620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1" name="Freeform 11"/>
          <p:cNvSpPr/>
          <p:nvPr/>
        </p:nvSpPr>
        <p:spPr>
          <a:xfrm rot="6150721">
            <a:off x="6080933" y="4579544"/>
            <a:ext cx="13544802" cy="1127911"/>
          </a:xfrm>
          <a:custGeom>
            <a:avLst/>
            <a:gdLst/>
            <a:ahLst/>
            <a:cxnLst/>
            <a:rect l="l" t="t" r="r" b="b"/>
            <a:pathLst>
              <a:path w="13544802" h="1127911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37172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Freeform 14"/>
          <p:cNvSpPr/>
          <p:nvPr/>
        </p:nvSpPr>
        <p:spPr>
          <a:xfrm rot="-4615544">
            <a:off x="10510810" y="5041623"/>
            <a:ext cx="13544802" cy="1127911"/>
          </a:xfrm>
          <a:custGeom>
            <a:avLst/>
            <a:gdLst/>
            <a:ahLst/>
            <a:cxnLst/>
            <a:rect l="l" t="t" r="r" b="b"/>
            <a:pathLst>
              <a:path w="13544802" h="1127911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37172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5" name="Group 15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149650" cy="4149650"/>
            </a:xfrm>
            <a:custGeom>
              <a:avLst/>
              <a:gdLst/>
              <a:ahLst/>
              <a:cxnLst/>
              <a:rect l="l" t="t" r="r" b="b"/>
              <a:pathLst>
                <a:path w="4149650" h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4600097" y="861572"/>
              <a:ext cx="4149650" cy="3288079"/>
            </a:xfrm>
            <a:custGeom>
              <a:avLst/>
              <a:gdLst/>
              <a:ahLst/>
              <a:cxnLst/>
              <a:rect l="l" t="t" r="r" b="b"/>
              <a:pathLst>
                <a:path w="4149650" h="3288079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b="-26202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9194248" y="202855"/>
              <a:ext cx="4149650" cy="4149650"/>
            </a:xfrm>
            <a:custGeom>
              <a:avLst/>
              <a:gdLst/>
              <a:ahLst/>
              <a:cxnLst/>
              <a:rect l="l" t="t" r="r" b="b"/>
              <a:pathLst>
                <a:path w="4149650" h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3794345" y="1064427"/>
              <a:ext cx="4149650" cy="3288079"/>
            </a:xfrm>
            <a:custGeom>
              <a:avLst/>
              <a:gdLst/>
              <a:ahLst/>
              <a:cxnLst/>
              <a:rect l="l" t="t" r="r" b="b"/>
              <a:pathLst>
                <a:path w="4149650" h="3288079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b="-2620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3524195" y="2017041"/>
            <a:ext cx="6977998" cy="122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25"/>
              </a:lnSpc>
              <a:spcBef>
                <a:spcPct val="0"/>
              </a:spcBef>
            </a:pPr>
            <a:r>
              <a:rPr lang="en-US" sz="8020" dirty="0">
                <a:solidFill>
                  <a:srgbClr val="FFFFFF"/>
                </a:solidFill>
                <a:latin typeface="Now Bold"/>
              </a:rPr>
              <a:t>DATASET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701743" y="6335692"/>
            <a:ext cx="4026849" cy="776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lvl="0" indent="-342900">
              <a:lnSpc>
                <a:spcPts val="3057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215" u="none" strike="noStrike" dirty="0">
                <a:solidFill>
                  <a:srgbClr val="FFFFFF"/>
                </a:solidFill>
                <a:latin typeface="DM Sans"/>
              </a:rPr>
              <a:t>180k R</a:t>
            </a:r>
            <a:r>
              <a:rPr lang="en-US" sz="2215" dirty="0">
                <a:solidFill>
                  <a:srgbClr val="FFFFFF"/>
                </a:solidFill>
                <a:latin typeface="DM Sans"/>
              </a:rPr>
              <a:t>ows </a:t>
            </a:r>
          </a:p>
          <a:p>
            <a:pPr marL="342900" lvl="0" indent="-342900">
              <a:lnSpc>
                <a:spcPts val="3057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215" u="none" strike="noStrike" dirty="0">
                <a:solidFill>
                  <a:srgbClr val="FFFFFF"/>
                </a:solidFill>
                <a:latin typeface="DM Sans"/>
              </a:rPr>
              <a:t>53 </a:t>
            </a:r>
            <a:r>
              <a:rPr lang="en-US" sz="2215" u="none" strike="noStrike" dirty="0" err="1">
                <a:solidFill>
                  <a:srgbClr val="FFFFFF"/>
                </a:solidFill>
                <a:latin typeface="DM Sans"/>
              </a:rPr>
              <a:t>Cloumns</a:t>
            </a:r>
            <a:endParaRPr lang="en-US" sz="2215" u="none" strike="noStrike" dirty="0">
              <a:solidFill>
                <a:srgbClr val="FFFFFF"/>
              </a:solidFill>
              <a:latin typeface="DM San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2783309" y="5635441"/>
            <a:ext cx="4026849" cy="38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57"/>
              </a:lnSpc>
              <a:spcBef>
                <a:spcPct val="0"/>
              </a:spcBef>
            </a:pPr>
            <a:r>
              <a:rPr lang="en-US" sz="2215" dirty="0">
                <a:solidFill>
                  <a:srgbClr val="FFFFFF"/>
                </a:solidFill>
                <a:latin typeface="DM Sans Bold"/>
              </a:rPr>
              <a:t>DATA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693540" y="5635441"/>
            <a:ext cx="4026849" cy="38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57"/>
              </a:lnSpc>
              <a:spcBef>
                <a:spcPct val="0"/>
              </a:spcBef>
            </a:pPr>
            <a:r>
              <a:rPr lang="en-US" sz="2215" dirty="0">
                <a:solidFill>
                  <a:srgbClr val="FFFFFF"/>
                </a:solidFill>
                <a:latin typeface="DM Sans Bold"/>
              </a:rPr>
              <a:t>DATA SOURCE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B5C9B1C-25AA-6496-9963-B6FDA6D99A6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753933" y="1418955"/>
            <a:ext cx="3566469" cy="7193903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9CEF787-8DAF-F6D7-834C-786687B99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5328" y="2107848"/>
            <a:ext cx="4796714" cy="1975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711"/>
              </a:lnSpc>
              <a:spcBef>
                <a:spcPct val="0"/>
              </a:spcBef>
            </a:pPr>
            <a:r>
              <a:rPr lang="en-US" sz="6426" dirty="0">
                <a:solidFill>
                  <a:srgbClr val="56AEFF"/>
                </a:solidFill>
                <a:latin typeface="Now Bold"/>
              </a:rPr>
              <a:t>DATA</a:t>
            </a:r>
          </a:p>
          <a:p>
            <a:pPr marL="0" lvl="0" indent="0">
              <a:lnSpc>
                <a:spcPts val="7711"/>
              </a:lnSpc>
              <a:spcBef>
                <a:spcPct val="0"/>
              </a:spcBef>
            </a:pPr>
            <a:r>
              <a:rPr lang="en-US" sz="6426" dirty="0">
                <a:solidFill>
                  <a:srgbClr val="56AEFF"/>
                </a:solidFill>
                <a:latin typeface="Now Bold"/>
              </a:rPr>
              <a:t>CLEANING</a:t>
            </a:r>
          </a:p>
        </p:txBody>
      </p:sp>
      <p:sp>
        <p:nvSpPr>
          <p:cNvPr id="3" name="Freeform 3"/>
          <p:cNvSpPr/>
          <p:nvPr/>
        </p:nvSpPr>
        <p:spPr>
          <a:xfrm>
            <a:off x="6975317" y="-2198044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6019800" y="190501"/>
            <a:ext cx="11839750" cy="9980694"/>
            <a:chOff x="0" y="0"/>
            <a:chExt cx="3461888" cy="358843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461888" cy="3588431"/>
            </a:xfrm>
            <a:custGeom>
              <a:avLst/>
              <a:gdLst/>
              <a:ahLst/>
              <a:cxnLst/>
              <a:rect l="l" t="t" r="r" b="b"/>
              <a:pathLst>
                <a:path w="3461888" h="3588431">
                  <a:moveTo>
                    <a:pt x="0" y="0"/>
                  </a:moveTo>
                  <a:lnTo>
                    <a:pt x="3461888" y="0"/>
                  </a:lnTo>
                  <a:lnTo>
                    <a:pt x="3461888" y="3588431"/>
                  </a:lnTo>
                  <a:lnTo>
                    <a:pt x="0" y="3588431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461888" cy="36265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-892467" y="8377832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pic>
        <p:nvPicPr>
          <p:cNvPr id="10" name="Picture 9" descr="A purple and yellow rectangle with white text&#10;&#10;Description automatically generated">
            <a:extLst>
              <a:ext uri="{FF2B5EF4-FFF2-40B4-BE49-F238E27FC236}">
                <a16:creationId xmlns:a16="http://schemas.microsoft.com/office/drawing/2014/main" id="{0E75E588-87DB-E7A3-806A-5AB9AB4505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52" y="307958"/>
            <a:ext cx="10906539" cy="9754506"/>
          </a:xfrm>
          <a:prstGeom prst="rect">
            <a:avLst/>
          </a:prstGeom>
        </p:spPr>
      </p:pic>
      <p:sp>
        <p:nvSpPr>
          <p:cNvPr id="11" name="TextBox 8">
            <a:extLst>
              <a:ext uri="{FF2B5EF4-FFF2-40B4-BE49-F238E27FC236}">
                <a16:creationId xmlns:a16="http://schemas.microsoft.com/office/drawing/2014/main" id="{67384000-73C9-E772-E09A-7E69DCC2D935}"/>
              </a:ext>
            </a:extLst>
          </p:cNvPr>
          <p:cNvSpPr txBox="1"/>
          <p:nvPr/>
        </p:nvSpPr>
        <p:spPr>
          <a:xfrm>
            <a:off x="78005" y="5375322"/>
            <a:ext cx="6259121" cy="2949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2678" lvl="1" indent="-181339">
              <a:lnSpc>
                <a:spcPts val="2318"/>
              </a:lnSpc>
              <a:buFont typeface="Arial"/>
              <a:buChar char="•"/>
            </a:pPr>
            <a:r>
              <a:rPr lang="en-US" sz="2000" u="none" strike="noStrike" dirty="0" err="1">
                <a:solidFill>
                  <a:srgbClr val="FFFFFF"/>
                </a:solidFill>
                <a:latin typeface="DM Sans"/>
              </a:rPr>
              <a:t>Zipcode</a:t>
            </a:r>
            <a:r>
              <a:rPr lang="en-US" sz="2000" u="none" strike="noStrike" dirty="0">
                <a:solidFill>
                  <a:srgbClr val="FFFFFF"/>
                </a:solidFill>
                <a:latin typeface="DM Sans"/>
              </a:rPr>
              <a:t> &amp; Product Description has more than 80% of</a:t>
            </a:r>
            <a:r>
              <a:rPr lang="en-US" sz="2000" dirty="0">
                <a:solidFill>
                  <a:srgbClr val="FFFFFF"/>
                </a:solidFill>
                <a:latin typeface="DM Sans"/>
              </a:rPr>
              <a:t> missing values.</a:t>
            </a:r>
          </a:p>
          <a:p>
            <a:pPr marL="181339" lvl="1">
              <a:lnSpc>
                <a:spcPts val="2318"/>
              </a:lnSpc>
            </a:pPr>
            <a:endParaRPr lang="en-US" sz="2000" u="none" strike="noStrike" dirty="0">
              <a:solidFill>
                <a:srgbClr val="FFFFFF"/>
              </a:solidFill>
              <a:latin typeface="DM Sans"/>
            </a:endParaRPr>
          </a:p>
          <a:p>
            <a:pPr marL="362678" lvl="1" indent="-181339">
              <a:lnSpc>
                <a:spcPts val="2318"/>
              </a:lnSpc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DM Sans"/>
              </a:rPr>
              <a:t>These columns are removed.</a:t>
            </a:r>
            <a:endParaRPr lang="en-US" sz="2000" u="none" strike="noStrike" dirty="0">
              <a:solidFill>
                <a:srgbClr val="FFFFFF"/>
              </a:solidFill>
              <a:latin typeface="DM Sans"/>
            </a:endParaRPr>
          </a:p>
          <a:p>
            <a:pPr marL="181339" lvl="1">
              <a:lnSpc>
                <a:spcPts val="2318"/>
              </a:lnSpc>
            </a:pPr>
            <a:r>
              <a:rPr lang="en-US" sz="2000" dirty="0">
                <a:solidFill>
                  <a:srgbClr val="FFFFFF"/>
                </a:solidFill>
                <a:latin typeface="DM Sans"/>
              </a:rPr>
              <a:t>   </a:t>
            </a:r>
          </a:p>
          <a:p>
            <a:pPr marL="181339" lvl="1">
              <a:lnSpc>
                <a:spcPts val="2318"/>
              </a:lnSpc>
            </a:pPr>
            <a:endParaRPr lang="en-US" sz="2000" u="none" strike="noStrike" dirty="0">
              <a:solidFill>
                <a:srgbClr val="FFFFFF"/>
              </a:solidFill>
              <a:latin typeface="DM Sans"/>
            </a:endParaRPr>
          </a:p>
          <a:p>
            <a:pPr marL="181339" lvl="1">
              <a:lnSpc>
                <a:spcPts val="2318"/>
              </a:lnSpc>
            </a:pPr>
            <a:endParaRPr lang="en-US" sz="2000" u="none" strike="noStrike" dirty="0">
              <a:solidFill>
                <a:srgbClr val="FFFFFF"/>
              </a:solidFill>
              <a:latin typeface="DM Sans"/>
            </a:endParaRPr>
          </a:p>
          <a:p>
            <a:pPr>
              <a:lnSpc>
                <a:spcPts val="2318"/>
              </a:lnSpc>
            </a:pPr>
            <a:endParaRPr lang="en-US" sz="2000" u="none" strike="noStrike" dirty="0">
              <a:solidFill>
                <a:srgbClr val="FFFFFF"/>
              </a:solidFill>
              <a:latin typeface="DM Sans"/>
            </a:endParaRPr>
          </a:p>
          <a:p>
            <a:pPr marL="362678" lvl="1" indent="-181339">
              <a:lnSpc>
                <a:spcPts val="2318"/>
              </a:lnSpc>
              <a:buFont typeface="Arial"/>
              <a:buChar char="•"/>
            </a:pPr>
            <a:endParaRPr lang="en-US" sz="2000" u="none" strike="noStrike" dirty="0">
              <a:solidFill>
                <a:srgbClr val="FFFFFF"/>
              </a:solidFill>
              <a:latin typeface="DM Sans"/>
            </a:endParaRPr>
          </a:p>
          <a:p>
            <a:pPr>
              <a:lnSpc>
                <a:spcPts val="2318"/>
              </a:lnSpc>
            </a:pPr>
            <a:endParaRPr lang="en-US" sz="2000" u="none" strike="noStrike" dirty="0">
              <a:solidFill>
                <a:srgbClr val="FFFFFF"/>
              </a:solidFill>
              <a:latin typeface="DM San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73EEA-C6DE-D69F-A624-4B70B67B3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748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5328" y="2107848"/>
            <a:ext cx="4796714" cy="1975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711"/>
              </a:lnSpc>
              <a:spcBef>
                <a:spcPct val="0"/>
              </a:spcBef>
            </a:pPr>
            <a:r>
              <a:rPr lang="en-US" sz="6426" dirty="0">
                <a:solidFill>
                  <a:srgbClr val="56AEFF"/>
                </a:solidFill>
                <a:latin typeface="Now Bold"/>
              </a:rPr>
              <a:t>DATA</a:t>
            </a:r>
          </a:p>
          <a:p>
            <a:pPr marL="0" lvl="0" indent="0">
              <a:lnSpc>
                <a:spcPts val="7711"/>
              </a:lnSpc>
              <a:spcBef>
                <a:spcPct val="0"/>
              </a:spcBef>
            </a:pPr>
            <a:r>
              <a:rPr lang="en-US" sz="6426" dirty="0">
                <a:solidFill>
                  <a:srgbClr val="56AEFF"/>
                </a:solidFill>
                <a:latin typeface="Now Bold"/>
              </a:rPr>
              <a:t>CLEANING</a:t>
            </a:r>
          </a:p>
        </p:txBody>
      </p:sp>
      <p:sp>
        <p:nvSpPr>
          <p:cNvPr id="3" name="Freeform 3"/>
          <p:cNvSpPr/>
          <p:nvPr/>
        </p:nvSpPr>
        <p:spPr>
          <a:xfrm>
            <a:off x="6975317" y="-2198044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>
            <a:off x="-892467" y="8377832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TextBox 8">
            <a:extLst>
              <a:ext uri="{FF2B5EF4-FFF2-40B4-BE49-F238E27FC236}">
                <a16:creationId xmlns:a16="http://schemas.microsoft.com/office/drawing/2014/main" id="{67384000-73C9-E772-E09A-7E69DCC2D935}"/>
              </a:ext>
            </a:extLst>
          </p:cNvPr>
          <p:cNvSpPr txBox="1"/>
          <p:nvPr/>
        </p:nvSpPr>
        <p:spPr>
          <a:xfrm>
            <a:off x="78005" y="4803692"/>
            <a:ext cx="6259121" cy="2359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2678" lvl="1" indent="-181339">
              <a:lnSpc>
                <a:spcPts val="2318"/>
              </a:lnSpc>
              <a:buFont typeface="Arial"/>
              <a:buChar char="•"/>
            </a:pPr>
            <a:r>
              <a:rPr lang="en-US" sz="2000" dirty="0">
                <a:latin typeface="Söhne"/>
              </a:rPr>
              <a:t>Red indicates t</a:t>
            </a:r>
            <a:r>
              <a:rPr lang="en-US" sz="2000" b="0" i="0" dirty="0">
                <a:effectLst/>
                <a:latin typeface="Söhne"/>
              </a:rPr>
              <a:t>here is a strong positive correlation between </a:t>
            </a:r>
            <a:r>
              <a:rPr lang="en-US" sz="2000" dirty="0">
                <a:latin typeface="Söhne"/>
              </a:rPr>
              <a:t>the variables.</a:t>
            </a:r>
          </a:p>
          <a:p>
            <a:pPr marL="181339" lvl="1">
              <a:lnSpc>
                <a:spcPts val="2318"/>
              </a:lnSpc>
            </a:pPr>
            <a:endParaRPr lang="en-US" sz="2000" b="0" i="0" dirty="0">
              <a:effectLst/>
              <a:latin typeface="Söhne"/>
            </a:endParaRPr>
          </a:p>
          <a:p>
            <a:pPr marL="362678" lvl="1" indent="-181339">
              <a:lnSpc>
                <a:spcPts val="2318"/>
              </a:lnSpc>
              <a:buFont typeface="Arial"/>
              <a:buChar char="•"/>
            </a:pPr>
            <a:r>
              <a:rPr lang="en-US" sz="2000" b="0" i="0" dirty="0">
                <a:effectLst/>
                <a:latin typeface="Söhne"/>
              </a:rPr>
              <a:t>Variables with strong relationships which are further used </a:t>
            </a:r>
            <a:r>
              <a:rPr lang="en-US" sz="2000" dirty="0">
                <a:latin typeface="Söhne"/>
              </a:rPr>
              <a:t>for analysis and</a:t>
            </a:r>
            <a:r>
              <a:rPr lang="en-US" sz="2000" b="0" i="0" dirty="0">
                <a:effectLst/>
                <a:latin typeface="Söhne"/>
              </a:rPr>
              <a:t> decision-making.</a:t>
            </a:r>
          </a:p>
          <a:p>
            <a:pPr marL="181339" lvl="1">
              <a:lnSpc>
                <a:spcPts val="2318"/>
              </a:lnSpc>
            </a:pPr>
            <a:endParaRPr lang="en-US" sz="2000" u="none" strike="noStrike" dirty="0">
              <a:latin typeface="DM Sans"/>
            </a:endParaRPr>
          </a:p>
          <a:p>
            <a:pPr marL="362678" lvl="1" indent="-181339">
              <a:lnSpc>
                <a:spcPts val="2318"/>
              </a:lnSpc>
              <a:buFont typeface="Arial"/>
              <a:buChar char="•"/>
            </a:pPr>
            <a:endParaRPr lang="en-US" sz="2000" u="none" strike="noStrike" dirty="0">
              <a:latin typeface="DM Sans"/>
            </a:endParaRPr>
          </a:p>
          <a:p>
            <a:pPr>
              <a:lnSpc>
                <a:spcPts val="2318"/>
              </a:lnSpc>
            </a:pPr>
            <a:endParaRPr lang="en-US" sz="2000" u="none" strike="noStrike" dirty="0">
              <a:latin typeface="DM Sans"/>
            </a:endParaRPr>
          </a:p>
        </p:txBody>
      </p:sp>
      <p:pic>
        <p:nvPicPr>
          <p:cNvPr id="8" name="Picture 7" descr="A chart with numbers and symbols&#10;&#10;Description automatically generated with medium confidence">
            <a:extLst>
              <a:ext uri="{FF2B5EF4-FFF2-40B4-BE49-F238E27FC236}">
                <a16:creationId xmlns:a16="http://schemas.microsoft.com/office/drawing/2014/main" id="{3672BE4A-993C-D3D8-522C-72F813E7F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420614"/>
            <a:ext cx="12088392" cy="944577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B0F2C-6055-F43C-2C26-87F79F6C1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86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7200" y="2107848"/>
            <a:ext cx="5084842" cy="1958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7711"/>
              </a:lnSpc>
              <a:spcBef>
                <a:spcPct val="0"/>
              </a:spcBef>
            </a:pPr>
            <a:r>
              <a:rPr lang="en-US" sz="6000" dirty="0">
                <a:solidFill>
                  <a:srgbClr val="56AEFF"/>
                </a:solidFill>
                <a:latin typeface="Now Bold"/>
              </a:rPr>
              <a:t>FEATURE</a:t>
            </a:r>
          </a:p>
          <a:p>
            <a:pPr marL="0" lvl="0" indent="0">
              <a:lnSpc>
                <a:spcPts val="7711"/>
              </a:lnSpc>
              <a:spcBef>
                <a:spcPct val="0"/>
              </a:spcBef>
            </a:pPr>
            <a:r>
              <a:rPr lang="en-US" sz="6000" dirty="0">
                <a:solidFill>
                  <a:srgbClr val="56AEFF"/>
                </a:solidFill>
                <a:latin typeface="Now Bold"/>
              </a:rPr>
              <a:t>SELECTION</a:t>
            </a:r>
          </a:p>
        </p:txBody>
      </p:sp>
      <p:sp>
        <p:nvSpPr>
          <p:cNvPr id="3" name="Freeform 3"/>
          <p:cNvSpPr/>
          <p:nvPr/>
        </p:nvSpPr>
        <p:spPr>
          <a:xfrm>
            <a:off x="6975317" y="-2198044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>
            <a:off x="-892467" y="8377832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pic>
        <p:nvPicPr>
          <p:cNvPr id="4" name="Picture 3" descr="A graph with blue and white stripes&#10;&#10;Description automatically generated">
            <a:extLst>
              <a:ext uri="{FF2B5EF4-FFF2-40B4-BE49-F238E27FC236}">
                <a16:creationId xmlns:a16="http://schemas.microsoft.com/office/drawing/2014/main" id="{E6FE8FEF-74C3-834E-E66F-570EA31917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716" y="1104900"/>
            <a:ext cx="11846319" cy="6781800"/>
          </a:xfrm>
          <a:prstGeom prst="rect">
            <a:avLst/>
          </a:prstGeom>
        </p:spPr>
      </p:pic>
      <p:sp>
        <p:nvSpPr>
          <p:cNvPr id="5" name="TextBox 26">
            <a:extLst>
              <a:ext uri="{FF2B5EF4-FFF2-40B4-BE49-F238E27FC236}">
                <a16:creationId xmlns:a16="http://schemas.microsoft.com/office/drawing/2014/main" id="{C0F432B2-1F03-56FE-4696-3B30CF199799}"/>
              </a:ext>
            </a:extLst>
          </p:cNvPr>
          <p:cNvSpPr txBox="1"/>
          <p:nvPr/>
        </p:nvSpPr>
        <p:spPr>
          <a:xfrm>
            <a:off x="6027716" y="8258770"/>
            <a:ext cx="10558835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lnSpc>
                <a:spcPts val="2355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  <a:latin typeface="DM Sans"/>
            </a:endParaRPr>
          </a:p>
          <a:p>
            <a:pPr marL="342900" lvl="0" indent="-342900">
              <a:lnSpc>
                <a:spcPts val="2355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DM Sans"/>
              </a:rPr>
              <a:t>Variables with correlation more than 0.5 are selected because there were still 34 variables after correlation</a:t>
            </a:r>
          </a:p>
          <a:p>
            <a:pPr marL="342900" lvl="0" indent="-342900">
              <a:lnSpc>
                <a:spcPts val="2355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  <a:latin typeface="DM Sans"/>
            </a:endParaRPr>
          </a:p>
          <a:p>
            <a:pPr marL="342900" indent="-342900">
              <a:lnSpc>
                <a:spcPts val="2355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DM Sans"/>
              </a:rPr>
              <a:t>Top 19 Variables were selected finally</a:t>
            </a:r>
          </a:p>
          <a:p>
            <a:pPr marL="342900" lvl="0" indent="-342900">
              <a:lnSpc>
                <a:spcPts val="2355"/>
              </a:lnSpc>
              <a:buFont typeface="Arial" panose="020B0604020202020204" pitchFamily="34" charset="0"/>
              <a:buChar char="•"/>
            </a:pPr>
            <a:endParaRPr lang="en-US" sz="2000" u="none" strike="noStrike" dirty="0">
              <a:solidFill>
                <a:srgbClr val="FFFFFF"/>
              </a:solidFill>
              <a:latin typeface="DM San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C905A-F418-DDD6-159B-1C237E1C9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88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E1A923-65EB-C9F0-E43B-E0D08EE30ED6}"/>
              </a:ext>
            </a:extLst>
          </p:cNvPr>
          <p:cNvSpPr txBox="1"/>
          <p:nvPr/>
        </p:nvSpPr>
        <p:spPr>
          <a:xfrm>
            <a:off x="872470" y="524497"/>
            <a:ext cx="8768357" cy="2457566"/>
          </a:xfrm>
          <a:prstGeom prst="rect">
            <a:avLst/>
          </a:prstGeom>
        </p:spPr>
        <p:txBody>
          <a:bodyPr vert="horz" lIns="137160" tIns="68580" rIns="137160" bIns="6858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900"/>
              </a:spcAft>
            </a:pPr>
            <a:r>
              <a:rPr lang="en-US" sz="6400" b="1" dirty="0">
                <a:latin typeface="Now Bold" panose="020B0604020202020204" charset="0"/>
                <a:ea typeface="+mj-ea"/>
                <a:cs typeface="+mj-cs"/>
              </a:rPr>
              <a:t>PENDING ORDER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64BA9B-4106-6922-991E-E8B29CC6668B}"/>
              </a:ext>
            </a:extLst>
          </p:cNvPr>
          <p:cNvSpPr txBox="1"/>
          <p:nvPr/>
        </p:nvSpPr>
        <p:spPr>
          <a:xfrm>
            <a:off x="594010" y="3771900"/>
            <a:ext cx="9325275" cy="4535553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/>
          </a:bodyPr>
          <a:lstStyle/>
          <a:p>
            <a:pPr indent="-34290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Pending orders constitute 11.20% of the total order status</a:t>
            </a:r>
          </a:p>
          <a:p>
            <a:pPr indent="-34290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The United States has the highest share of pending orders among all countries</a:t>
            </a:r>
          </a:p>
          <a:p>
            <a:pPr indent="-34290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Pending orders are an important metric to track and manage, as they can impact customer satisfaction and revenue</a:t>
            </a:r>
          </a:p>
          <a:p>
            <a:pPr indent="-342900"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DM Sans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B0CB90-1E2F-A9B5-B1B6-BC2D8B4FC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737" y="436164"/>
            <a:ext cx="7035509" cy="47137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960E35-C301-AA4B-35FD-6E527BD27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737" y="5560598"/>
            <a:ext cx="7540598" cy="395881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C3B22D-93F8-4FE8-423A-085B056AE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570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E1A923-65EB-C9F0-E43B-E0D08EE30ED6}"/>
              </a:ext>
            </a:extLst>
          </p:cNvPr>
          <p:cNvSpPr txBox="1"/>
          <p:nvPr/>
        </p:nvSpPr>
        <p:spPr>
          <a:xfrm>
            <a:off x="872470" y="524497"/>
            <a:ext cx="8768357" cy="2457566"/>
          </a:xfrm>
          <a:prstGeom prst="rect">
            <a:avLst/>
          </a:prstGeom>
        </p:spPr>
        <p:txBody>
          <a:bodyPr vert="horz" lIns="137160" tIns="68580" rIns="137160" bIns="6858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900"/>
              </a:spcAft>
            </a:pPr>
            <a:r>
              <a:rPr lang="en-US" sz="6400" b="1" dirty="0">
                <a:latin typeface="Now Bold" panose="020B0604020202020204" charset="0"/>
                <a:ea typeface="+mj-ea"/>
                <a:cs typeface="+mj-cs"/>
              </a:rPr>
              <a:t>PENDING ORDER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A3DFB-BBE0-49B8-2342-D4A1A7BFA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20A02B-58C1-FF65-7E66-EF2E7BD2C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212035"/>
            <a:ext cx="5748960" cy="57058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AA3E00-0DC0-B182-49D8-B0C4C639B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1546" y="6177203"/>
            <a:ext cx="7354268" cy="3897762"/>
          </a:xfrm>
          <a:prstGeom prst="rect">
            <a:avLst/>
          </a:prstGeom>
        </p:spPr>
      </p:pic>
      <p:graphicFrame>
        <p:nvGraphicFramePr>
          <p:cNvPr id="13" name="TextBox 10">
            <a:extLst>
              <a:ext uri="{FF2B5EF4-FFF2-40B4-BE49-F238E27FC236}">
                <a16:creationId xmlns:a16="http://schemas.microsoft.com/office/drawing/2014/main" id="{6B12393E-AFAD-4E5A-12EE-BCAE81EDBE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3159366"/>
              </p:ext>
            </p:extLst>
          </p:nvPr>
        </p:nvGraphicFramePr>
        <p:xfrm>
          <a:off x="633234" y="4152900"/>
          <a:ext cx="8756625" cy="45355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837023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98</TotalTime>
  <Words>515</Words>
  <Application>Microsoft Office PowerPoint</Application>
  <PresentationFormat>Custom</PresentationFormat>
  <Paragraphs>103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DM Sans</vt:lpstr>
      <vt:lpstr>Rockwell</vt:lpstr>
      <vt:lpstr>Calibri</vt:lpstr>
      <vt:lpstr>Söhne</vt:lpstr>
      <vt:lpstr>Arial</vt:lpstr>
      <vt:lpstr>DM Sans Bold</vt:lpstr>
      <vt:lpstr>Bookman Old Style</vt:lpstr>
      <vt:lpstr>Now Bold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and Minimal Company Profile Presentation</dc:title>
  <dc:creator>Sacchit Shah</dc:creator>
  <cp:lastModifiedBy>Sacchit Shah</cp:lastModifiedBy>
  <cp:revision>7</cp:revision>
  <dcterms:created xsi:type="dcterms:W3CDTF">2006-08-16T00:00:00Z</dcterms:created>
  <dcterms:modified xsi:type="dcterms:W3CDTF">2023-11-30T04:49:47Z</dcterms:modified>
  <dc:identifier>DAF1hBsByR0</dc:identifier>
</cp:coreProperties>
</file>

<file path=docProps/thumbnail.jpeg>
</file>